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6" r:id="rId2"/>
    <p:sldId id="258" r:id="rId3"/>
    <p:sldId id="267" r:id="rId4"/>
    <p:sldId id="268" r:id="rId5"/>
    <p:sldId id="269" r:id="rId6"/>
    <p:sldId id="270" r:id="rId7"/>
    <p:sldId id="271" r:id="rId8"/>
    <p:sldId id="264" r:id="rId9"/>
    <p:sldId id="257"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D6A00-C3A4-4F16-B692-8C3E2D2D9A0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C541C35-3F85-486F-945F-79B7E231EB56}">
      <dgm:prSet/>
      <dgm:spPr/>
      <dgm:t>
        <a:bodyPr/>
        <a:lstStyle/>
        <a:p>
          <a:r>
            <a:rPr lang="en-CA"/>
            <a:t>Your skaters are currently on the Starskate Pathway in the learn-to-train level as part of the Sport for Life’s Long-term development</a:t>
          </a:r>
          <a:endParaRPr lang="en-US"/>
        </a:p>
      </dgm:t>
    </dgm:pt>
    <dgm:pt modelId="{0C2A6C27-549F-40A5-91FE-AF5D3321D408}" type="parTrans" cxnId="{B6B2A3F0-0901-46FA-9FF4-920578CF2712}">
      <dgm:prSet/>
      <dgm:spPr/>
      <dgm:t>
        <a:bodyPr/>
        <a:lstStyle/>
        <a:p>
          <a:endParaRPr lang="en-US"/>
        </a:p>
      </dgm:t>
    </dgm:pt>
    <dgm:pt modelId="{BBB17243-7FE1-4A70-BD63-922C44BEDA68}" type="sibTrans" cxnId="{B6B2A3F0-0901-46FA-9FF4-920578CF2712}">
      <dgm:prSet/>
      <dgm:spPr/>
      <dgm:t>
        <a:bodyPr/>
        <a:lstStyle/>
        <a:p>
          <a:endParaRPr lang="en-US"/>
        </a:p>
      </dgm:t>
    </dgm:pt>
    <dgm:pt modelId="{381E25D9-4BAF-419A-AF31-E14A25E59124}">
      <dgm:prSet/>
      <dgm:spPr/>
      <dgm:t>
        <a:bodyPr/>
        <a:lstStyle/>
        <a:p>
          <a:r>
            <a:rPr lang="en-CA"/>
            <a:t>When logged into your account with Skate Canada you can read more on the Starskate Pathway</a:t>
          </a:r>
          <a:endParaRPr lang="en-US"/>
        </a:p>
      </dgm:t>
    </dgm:pt>
    <dgm:pt modelId="{7EC98EA2-1E1D-45B8-A0C8-7C82623EFA45}" type="parTrans" cxnId="{299CD871-CCB9-4600-8972-5ACE41D550CE}">
      <dgm:prSet/>
      <dgm:spPr/>
      <dgm:t>
        <a:bodyPr/>
        <a:lstStyle/>
        <a:p>
          <a:endParaRPr lang="en-US"/>
        </a:p>
      </dgm:t>
    </dgm:pt>
    <dgm:pt modelId="{71F4142B-7FC7-482A-B9B5-82A3B8322855}" type="sibTrans" cxnId="{299CD871-CCB9-4600-8972-5ACE41D550CE}">
      <dgm:prSet/>
      <dgm:spPr/>
      <dgm:t>
        <a:bodyPr/>
        <a:lstStyle/>
        <a:p>
          <a:endParaRPr lang="en-US"/>
        </a:p>
      </dgm:t>
    </dgm:pt>
    <dgm:pt modelId="{D171E367-E89E-4768-8398-2B40FE675550}">
      <dgm:prSet/>
      <dgm:spPr/>
      <dgm:t>
        <a:bodyPr/>
        <a:lstStyle/>
        <a:p>
          <a:r>
            <a:rPr lang="en-CA"/>
            <a:t>Go to skatecanada.ca/members to create an account in your child’s name. This way you will be able to see their STARskate Achievements and follow their official progress.</a:t>
          </a:r>
          <a:endParaRPr lang="en-US"/>
        </a:p>
      </dgm:t>
    </dgm:pt>
    <dgm:pt modelId="{9A1BFEBD-3FF2-4230-B67D-45DF829B394C}" type="parTrans" cxnId="{AB3D05F8-8D09-4101-9CBB-FF16BFD36DE2}">
      <dgm:prSet/>
      <dgm:spPr/>
      <dgm:t>
        <a:bodyPr/>
        <a:lstStyle/>
        <a:p>
          <a:endParaRPr lang="en-US"/>
        </a:p>
      </dgm:t>
    </dgm:pt>
    <dgm:pt modelId="{239537A0-F2DA-4C2F-829B-A8F3A84A9603}" type="sibTrans" cxnId="{AB3D05F8-8D09-4101-9CBB-FF16BFD36DE2}">
      <dgm:prSet/>
      <dgm:spPr/>
      <dgm:t>
        <a:bodyPr/>
        <a:lstStyle/>
        <a:p>
          <a:endParaRPr lang="en-US"/>
        </a:p>
      </dgm:t>
    </dgm:pt>
    <dgm:pt modelId="{B583B82A-75DB-463E-91E3-65A458BD8E5B}" type="pres">
      <dgm:prSet presAssocID="{3A9D6A00-C3A4-4F16-B692-8C3E2D2D9A0D}" presName="linear" presStyleCnt="0">
        <dgm:presLayoutVars>
          <dgm:animLvl val="lvl"/>
          <dgm:resizeHandles val="exact"/>
        </dgm:presLayoutVars>
      </dgm:prSet>
      <dgm:spPr/>
    </dgm:pt>
    <dgm:pt modelId="{033C12E8-4746-4E80-A09E-D8963A2A9608}" type="pres">
      <dgm:prSet presAssocID="{EC541C35-3F85-486F-945F-79B7E231EB56}" presName="parentText" presStyleLbl="node1" presStyleIdx="0" presStyleCnt="3">
        <dgm:presLayoutVars>
          <dgm:chMax val="0"/>
          <dgm:bulletEnabled val="1"/>
        </dgm:presLayoutVars>
      </dgm:prSet>
      <dgm:spPr/>
    </dgm:pt>
    <dgm:pt modelId="{AF2338BF-74A2-47E5-9BA9-2F9EEBB49D48}" type="pres">
      <dgm:prSet presAssocID="{BBB17243-7FE1-4A70-BD63-922C44BEDA68}" presName="spacer" presStyleCnt="0"/>
      <dgm:spPr/>
    </dgm:pt>
    <dgm:pt modelId="{C2374B16-70C9-4D2E-ABD3-3512B4E068DA}" type="pres">
      <dgm:prSet presAssocID="{381E25D9-4BAF-419A-AF31-E14A25E59124}" presName="parentText" presStyleLbl="node1" presStyleIdx="1" presStyleCnt="3">
        <dgm:presLayoutVars>
          <dgm:chMax val="0"/>
          <dgm:bulletEnabled val="1"/>
        </dgm:presLayoutVars>
      </dgm:prSet>
      <dgm:spPr/>
    </dgm:pt>
    <dgm:pt modelId="{D4C19508-FBAB-4BA0-87FE-97DF577DA2CB}" type="pres">
      <dgm:prSet presAssocID="{71F4142B-7FC7-482A-B9B5-82A3B8322855}" presName="spacer" presStyleCnt="0"/>
      <dgm:spPr/>
    </dgm:pt>
    <dgm:pt modelId="{EC71120C-DE41-489A-8900-E9D1900F5F21}" type="pres">
      <dgm:prSet presAssocID="{D171E367-E89E-4768-8398-2B40FE675550}" presName="parentText" presStyleLbl="node1" presStyleIdx="2" presStyleCnt="3">
        <dgm:presLayoutVars>
          <dgm:chMax val="0"/>
          <dgm:bulletEnabled val="1"/>
        </dgm:presLayoutVars>
      </dgm:prSet>
      <dgm:spPr/>
    </dgm:pt>
  </dgm:ptLst>
  <dgm:cxnLst>
    <dgm:cxn modelId="{AC740464-F38E-4095-BE47-E5FFB85051F8}" type="presOf" srcId="{381E25D9-4BAF-419A-AF31-E14A25E59124}" destId="{C2374B16-70C9-4D2E-ABD3-3512B4E068DA}" srcOrd="0" destOrd="0" presId="urn:microsoft.com/office/officeart/2005/8/layout/vList2"/>
    <dgm:cxn modelId="{299CD871-CCB9-4600-8972-5ACE41D550CE}" srcId="{3A9D6A00-C3A4-4F16-B692-8C3E2D2D9A0D}" destId="{381E25D9-4BAF-419A-AF31-E14A25E59124}" srcOrd="1" destOrd="0" parTransId="{7EC98EA2-1E1D-45B8-A0C8-7C82623EFA45}" sibTransId="{71F4142B-7FC7-482A-B9B5-82A3B8322855}"/>
    <dgm:cxn modelId="{FD9DFB8C-77D5-4CEC-9F23-B89737F57AEA}" type="presOf" srcId="{EC541C35-3F85-486F-945F-79B7E231EB56}" destId="{033C12E8-4746-4E80-A09E-D8963A2A9608}" srcOrd="0" destOrd="0" presId="urn:microsoft.com/office/officeart/2005/8/layout/vList2"/>
    <dgm:cxn modelId="{8C0B15CC-45C7-428C-97C9-9DCC714183E0}" type="presOf" srcId="{D171E367-E89E-4768-8398-2B40FE675550}" destId="{EC71120C-DE41-489A-8900-E9D1900F5F21}" srcOrd="0" destOrd="0" presId="urn:microsoft.com/office/officeart/2005/8/layout/vList2"/>
    <dgm:cxn modelId="{B6B2A3F0-0901-46FA-9FF4-920578CF2712}" srcId="{3A9D6A00-C3A4-4F16-B692-8C3E2D2D9A0D}" destId="{EC541C35-3F85-486F-945F-79B7E231EB56}" srcOrd="0" destOrd="0" parTransId="{0C2A6C27-549F-40A5-91FE-AF5D3321D408}" sibTransId="{BBB17243-7FE1-4A70-BD63-922C44BEDA68}"/>
    <dgm:cxn modelId="{B9348FF7-171E-4960-8A59-70BAA10CB3C0}" type="presOf" srcId="{3A9D6A00-C3A4-4F16-B692-8C3E2D2D9A0D}" destId="{B583B82A-75DB-463E-91E3-65A458BD8E5B}" srcOrd="0" destOrd="0" presId="urn:microsoft.com/office/officeart/2005/8/layout/vList2"/>
    <dgm:cxn modelId="{AB3D05F8-8D09-4101-9CBB-FF16BFD36DE2}" srcId="{3A9D6A00-C3A4-4F16-B692-8C3E2D2D9A0D}" destId="{D171E367-E89E-4768-8398-2B40FE675550}" srcOrd="2" destOrd="0" parTransId="{9A1BFEBD-3FF2-4230-B67D-45DF829B394C}" sibTransId="{239537A0-F2DA-4C2F-829B-A8F3A84A9603}"/>
    <dgm:cxn modelId="{47FA313E-4056-4DBF-B0E9-AECC0000B571}" type="presParOf" srcId="{B583B82A-75DB-463E-91E3-65A458BD8E5B}" destId="{033C12E8-4746-4E80-A09E-D8963A2A9608}" srcOrd="0" destOrd="0" presId="urn:microsoft.com/office/officeart/2005/8/layout/vList2"/>
    <dgm:cxn modelId="{9B71EBCB-774D-49F9-8093-CCE5A7A3B8AE}" type="presParOf" srcId="{B583B82A-75DB-463E-91E3-65A458BD8E5B}" destId="{AF2338BF-74A2-47E5-9BA9-2F9EEBB49D48}" srcOrd="1" destOrd="0" presId="urn:microsoft.com/office/officeart/2005/8/layout/vList2"/>
    <dgm:cxn modelId="{7F2BBF7A-1008-4596-9EAF-3550FA8B79CA}" type="presParOf" srcId="{B583B82A-75DB-463E-91E3-65A458BD8E5B}" destId="{C2374B16-70C9-4D2E-ABD3-3512B4E068DA}" srcOrd="2" destOrd="0" presId="urn:microsoft.com/office/officeart/2005/8/layout/vList2"/>
    <dgm:cxn modelId="{2EACDDA8-A550-4249-A80F-16695B747789}" type="presParOf" srcId="{B583B82A-75DB-463E-91E3-65A458BD8E5B}" destId="{D4C19508-FBAB-4BA0-87FE-97DF577DA2CB}" srcOrd="3" destOrd="0" presId="urn:microsoft.com/office/officeart/2005/8/layout/vList2"/>
    <dgm:cxn modelId="{305970A6-8902-4FEA-871D-2F49CE808C29}" type="presParOf" srcId="{B583B82A-75DB-463E-91E3-65A458BD8E5B}" destId="{EC71120C-DE41-489A-8900-E9D1900F5F2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C10BEC-5617-4334-8EF2-5C52BF9A060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15E04CE-1014-45E3-AEF8-55911CBF82BC}">
      <dgm:prSet/>
      <dgm:spPr/>
      <dgm:t>
        <a:bodyPr/>
        <a:lstStyle/>
        <a:p>
          <a:r>
            <a:rPr lang="en-CA"/>
            <a:t>Skaters at the Jumpstart level will complete their Canskate Badges while learning to figure skate. These are listed under achievements at the club level on our website.</a:t>
          </a:r>
          <a:endParaRPr lang="en-US"/>
        </a:p>
      </dgm:t>
    </dgm:pt>
    <dgm:pt modelId="{B3048F4C-8677-45A2-8E99-C62798FD5148}" type="parTrans" cxnId="{ABE002D7-5F9C-43F3-AF2A-88A94DAF615C}">
      <dgm:prSet/>
      <dgm:spPr/>
      <dgm:t>
        <a:bodyPr/>
        <a:lstStyle/>
        <a:p>
          <a:endParaRPr lang="en-US"/>
        </a:p>
      </dgm:t>
    </dgm:pt>
    <dgm:pt modelId="{5EA24EAE-8E54-409D-A1BE-D5D2CD380AB4}" type="sibTrans" cxnId="{ABE002D7-5F9C-43F3-AF2A-88A94DAF615C}">
      <dgm:prSet/>
      <dgm:spPr/>
      <dgm:t>
        <a:bodyPr/>
        <a:lstStyle/>
        <a:p>
          <a:endParaRPr lang="en-US"/>
        </a:p>
      </dgm:t>
    </dgm:pt>
    <dgm:pt modelId="{1D2A22E6-DF57-44C6-ADB3-561013B60CC6}">
      <dgm:prSet/>
      <dgm:spPr/>
      <dgm:t>
        <a:bodyPr/>
        <a:lstStyle/>
        <a:p>
          <a:r>
            <a:rPr lang="en-CA"/>
            <a:t>Junior Skaters will start or be working on Star 1 – 2 assessments in dance, skills and freeskate.  It takes a lot of practice to accomplish the skills in each area.</a:t>
          </a:r>
          <a:endParaRPr lang="en-US"/>
        </a:p>
      </dgm:t>
    </dgm:pt>
    <dgm:pt modelId="{B3B9C606-4945-418E-96A6-34E93118B926}" type="parTrans" cxnId="{5C011A80-A36F-47CD-A2E7-FF941645AE2D}">
      <dgm:prSet/>
      <dgm:spPr/>
      <dgm:t>
        <a:bodyPr/>
        <a:lstStyle/>
        <a:p>
          <a:endParaRPr lang="en-US"/>
        </a:p>
      </dgm:t>
    </dgm:pt>
    <dgm:pt modelId="{F842C9EE-993E-432C-8CCE-EC745963F8EF}" type="sibTrans" cxnId="{5C011A80-A36F-47CD-A2E7-FF941645AE2D}">
      <dgm:prSet/>
      <dgm:spPr/>
      <dgm:t>
        <a:bodyPr/>
        <a:lstStyle/>
        <a:p>
          <a:endParaRPr lang="en-US"/>
        </a:p>
      </dgm:t>
    </dgm:pt>
    <dgm:pt modelId="{B105D064-4F03-4375-AEC4-9A34D55611AA}">
      <dgm:prSet/>
      <dgm:spPr/>
      <dgm:t>
        <a:bodyPr/>
        <a:lstStyle/>
        <a:p>
          <a:r>
            <a:rPr lang="en-CA"/>
            <a:t>The Starskate assessments cost $12 per assessment which goes to Skate Canada.</a:t>
          </a:r>
          <a:endParaRPr lang="en-US"/>
        </a:p>
      </dgm:t>
    </dgm:pt>
    <dgm:pt modelId="{571A811B-4907-42C6-A2F0-D06A90E3712B}" type="parTrans" cxnId="{41403583-F0D4-4EEF-BF36-39527B0A8AF2}">
      <dgm:prSet/>
      <dgm:spPr/>
      <dgm:t>
        <a:bodyPr/>
        <a:lstStyle/>
        <a:p>
          <a:endParaRPr lang="en-US"/>
        </a:p>
      </dgm:t>
    </dgm:pt>
    <dgm:pt modelId="{A7E1B014-6B63-4F12-A17F-7F98A58EAD29}" type="sibTrans" cxnId="{41403583-F0D4-4EEF-BF36-39527B0A8AF2}">
      <dgm:prSet/>
      <dgm:spPr/>
      <dgm:t>
        <a:bodyPr/>
        <a:lstStyle/>
        <a:p>
          <a:endParaRPr lang="en-US"/>
        </a:p>
      </dgm:t>
    </dgm:pt>
    <dgm:pt modelId="{A6A17B1F-843F-4CED-B11E-87098FC3998D}">
      <dgm:prSet/>
      <dgm:spPr/>
      <dgm:t>
        <a:bodyPr/>
        <a:lstStyle/>
        <a:p>
          <a:r>
            <a:rPr lang="en-CA"/>
            <a:t>Coaches will provide you with an envelope and instructions for returning once your skater is ready to take an assessment.</a:t>
          </a:r>
          <a:endParaRPr lang="en-US"/>
        </a:p>
      </dgm:t>
    </dgm:pt>
    <dgm:pt modelId="{5C844324-6292-46C4-8C31-DCCBB2AEC809}" type="parTrans" cxnId="{2E34F7FF-EAB8-4896-9896-57F76FBFEEA4}">
      <dgm:prSet/>
      <dgm:spPr/>
      <dgm:t>
        <a:bodyPr/>
        <a:lstStyle/>
        <a:p>
          <a:endParaRPr lang="en-US"/>
        </a:p>
      </dgm:t>
    </dgm:pt>
    <dgm:pt modelId="{C779C9E0-1D65-478E-8086-21A8B7BD6D99}" type="sibTrans" cxnId="{2E34F7FF-EAB8-4896-9896-57F76FBFEEA4}">
      <dgm:prSet/>
      <dgm:spPr/>
      <dgm:t>
        <a:bodyPr/>
        <a:lstStyle/>
        <a:p>
          <a:endParaRPr lang="en-US"/>
        </a:p>
      </dgm:t>
    </dgm:pt>
    <dgm:pt modelId="{D68A9C8F-8AA1-4D3B-B95A-0B2A78E5A6E7}" type="pres">
      <dgm:prSet presAssocID="{16C10BEC-5617-4334-8EF2-5C52BF9A060C}" presName="linear" presStyleCnt="0">
        <dgm:presLayoutVars>
          <dgm:animLvl val="lvl"/>
          <dgm:resizeHandles val="exact"/>
        </dgm:presLayoutVars>
      </dgm:prSet>
      <dgm:spPr/>
    </dgm:pt>
    <dgm:pt modelId="{36160029-5508-427B-B1EB-9DAD2EEFE7F6}" type="pres">
      <dgm:prSet presAssocID="{115E04CE-1014-45E3-AEF8-55911CBF82BC}" presName="parentText" presStyleLbl="node1" presStyleIdx="0" presStyleCnt="4">
        <dgm:presLayoutVars>
          <dgm:chMax val="0"/>
          <dgm:bulletEnabled val="1"/>
        </dgm:presLayoutVars>
      </dgm:prSet>
      <dgm:spPr/>
    </dgm:pt>
    <dgm:pt modelId="{ACB56E71-BCBF-4C5B-8374-06606D05DC4D}" type="pres">
      <dgm:prSet presAssocID="{5EA24EAE-8E54-409D-A1BE-D5D2CD380AB4}" presName="spacer" presStyleCnt="0"/>
      <dgm:spPr/>
    </dgm:pt>
    <dgm:pt modelId="{8196EEA5-3449-42AE-9FAC-795ED10C3402}" type="pres">
      <dgm:prSet presAssocID="{1D2A22E6-DF57-44C6-ADB3-561013B60CC6}" presName="parentText" presStyleLbl="node1" presStyleIdx="1" presStyleCnt="4">
        <dgm:presLayoutVars>
          <dgm:chMax val="0"/>
          <dgm:bulletEnabled val="1"/>
        </dgm:presLayoutVars>
      </dgm:prSet>
      <dgm:spPr/>
    </dgm:pt>
    <dgm:pt modelId="{135711A9-F4D5-4EB2-BD2B-6B90BE84091A}" type="pres">
      <dgm:prSet presAssocID="{F842C9EE-993E-432C-8CCE-EC745963F8EF}" presName="spacer" presStyleCnt="0"/>
      <dgm:spPr/>
    </dgm:pt>
    <dgm:pt modelId="{4CC3BBDB-3B09-4B9C-9567-CD2EF74B8162}" type="pres">
      <dgm:prSet presAssocID="{B105D064-4F03-4375-AEC4-9A34D55611AA}" presName="parentText" presStyleLbl="node1" presStyleIdx="2" presStyleCnt="4">
        <dgm:presLayoutVars>
          <dgm:chMax val="0"/>
          <dgm:bulletEnabled val="1"/>
        </dgm:presLayoutVars>
      </dgm:prSet>
      <dgm:spPr/>
    </dgm:pt>
    <dgm:pt modelId="{CE3A287F-0B04-4D98-B7E3-144346FC4ACB}" type="pres">
      <dgm:prSet presAssocID="{A7E1B014-6B63-4F12-A17F-7F98A58EAD29}" presName="spacer" presStyleCnt="0"/>
      <dgm:spPr/>
    </dgm:pt>
    <dgm:pt modelId="{407FF97F-A263-49F1-9249-7218C8F7A820}" type="pres">
      <dgm:prSet presAssocID="{A6A17B1F-843F-4CED-B11E-87098FC3998D}" presName="parentText" presStyleLbl="node1" presStyleIdx="3" presStyleCnt="4">
        <dgm:presLayoutVars>
          <dgm:chMax val="0"/>
          <dgm:bulletEnabled val="1"/>
        </dgm:presLayoutVars>
      </dgm:prSet>
      <dgm:spPr/>
    </dgm:pt>
  </dgm:ptLst>
  <dgm:cxnLst>
    <dgm:cxn modelId="{9E91D728-29AE-4834-B844-9CE4214DB4B8}" type="presOf" srcId="{A6A17B1F-843F-4CED-B11E-87098FC3998D}" destId="{407FF97F-A263-49F1-9249-7218C8F7A820}" srcOrd="0" destOrd="0" presId="urn:microsoft.com/office/officeart/2005/8/layout/vList2"/>
    <dgm:cxn modelId="{64A21149-0BD0-4C11-A27F-A60811AC4E7A}" type="presOf" srcId="{B105D064-4F03-4375-AEC4-9A34D55611AA}" destId="{4CC3BBDB-3B09-4B9C-9567-CD2EF74B8162}" srcOrd="0" destOrd="0" presId="urn:microsoft.com/office/officeart/2005/8/layout/vList2"/>
    <dgm:cxn modelId="{5C011A80-A36F-47CD-A2E7-FF941645AE2D}" srcId="{16C10BEC-5617-4334-8EF2-5C52BF9A060C}" destId="{1D2A22E6-DF57-44C6-ADB3-561013B60CC6}" srcOrd="1" destOrd="0" parTransId="{B3B9C606-4945-418E-96A6-34E93118B926}" sibTransId="{F842C9EE-993E-432C-8CCE-EC745963F8EF}"/>
    <dgm:cxn modelId="{41403583-F0D4-4EEF-BF36-39527B0A8AF2}" srcId="{16C10BEC-5617-4334-8EF2-5C52BF9A060C}" destId="{B105D064-4F03-4375-AEC4-9A34D55611AA}" srcOrd="2" destOrd="0" parTransId="{571A811B-4907-42C6-A2F0-D06A90E3712B}" sibTransId="{A7E1B014-6B63-4F12-A17F-7F98A58EAD29}"/>
    <dgm:cxn modelId="{7F2F36B1-CA60-459B-8199-10D63703F97A}" type="presOf" srcId="{1D2A22E6-DF57-44C6-ADB3-561013B60CC6}" destId="{8196EEA5-3449-42AE-9FAC-795ED10C3402}" srcOrd="0" destOrd="0" presId="urn:microsoft.com/office/officeart/2005/8/layout/vList2"/>
    <dgm:cxn modelId="{AFD0ACC9-F85F-4CA0-B4FC-FA2F30B51214}" type="presOf" srcId="{16C10BEC-5617-4334-8EF2-5C52BF9A060C}" destId="{D68A9C8F-8AA1-4D3B-B95A-0B2A78E5A6E7}" srcOrd="0" destOrd="0" presId="urn:microsoft.com/office/officeart/2005/8/layout/vList2"/>
    <dgm:cxn modelId="{ABE002D7-5F9C-43F3-AF2A-88A94DAF615C}" srcId="{16C10BEC-5617-4334-8EF2-5C52BF9A060C}" destId="{115E04CE-1014-45E3-AEF8-55911CBF82BC}" srcOrd="0" destOrd="0" parTransId="{B3048F4C-8677-45A2-8E99-C62798FD5148}" sibTransId="{5EA24EAE-8E54-409D-A1BE-D5D2CD380AB4}"/>
    <dgm:cxn modelId="{8C9553EE-E0D6-4762-99A8-6EF689D08A85}" type="presOf" srcId="{115E04CE-1014-45E3-AEF8-55911CBF82BC}" destId="{36160029-5508-427B-B1EB-9DAD2EEFE7F6}" srcOrd="0" destOrd="0" presId="urn:microsoft.com/office/officeart/2005/8/layout/vList2"/>
    <dgm:cxn modelId="{2E34F7FF-EAB8-4896-9896-57F76FBFEEA4}" srcId="{16C10BEC-5617-4334-8EF2-5C52BF9A060C}" destId="{A6A17B1F-843F-4CED-B11E-87098FC3998D}" srcOrd="3" destOrd="0" parTransId="{5C844324-6292-46C4-8C31-DCCBB2AEC809}" sibTransId="{C779C9E0-1D65-478E-8086-21A8B7BD6D99}"/>
    <dgm:cxn modelId="{811756C1-549F-4CA4-88D9-26EB00E1CE0B}" type="presParOf" srcId="{D68A9C8F-8AA1-4D3B-B95A-0B2A78E5A6E7}" destId="{36160029-5508-427B-B1EB-9DAD2EEFE7F6}" srcOrd="0" destOrd="0" presId="urn:microsoft.com/office/officeart/2005/8/layout/vList2"/>
    <dgm:cxn modelId="{BC2309DF-4328-4871-8506-C6B5931FB448}" type="presParOf" srcId="{D68A9C8F-8AA1-4D3B-B95A-0B2A78E5A6E7}" destId="{ACB56E71-BCBF-4C5B-8374-06606D05DC4D}" srcOrd="1" destOrd="0" presId="urn:microsoft.com/office/officeart/2005/8/layout/vList2"/>
    <dgm:cxn modelId="{91F4E86D-6BFC-4785-8FD5-0E6AA794694F}" type="presParOf" srcId="{D68A9C8F-8AA1-4D3B-B95A-0B2A78E5A6E7}" destId="{8196EEA5-3449-42AE-9FAC-795ED10C3402}" srcOrd="2" destOrd="0" presId="urn:microsoft.com/office/officeart/2005/8/layout/vList2"/>
    <dgm:cxn modelId="{96E1D3B9-E293-482C-A7AD-90C52B69F3BC}" type="presParOf" srcId="{D68A9C8F-8AA1-4D3B-B95A-0B2A78E5A6E7}" destId="{135711A9-F4D5-4EB2-BD2B-6B90BE84091A}" srcOrd="3" destOrd="0" presId="urn:microsoft.com/office/officeart/2005/8/layout/vList2"/>
    <dgm:cxn modelId="{3B4B2772-8155-4052-8316-C783D337D272}" type="presParOf" srcId="{D68A9C8F-8AA1-4D3B-B95A-0B2A78E5A6E7}" destId="{4CC3BBDB-3B09-4B9C-9567-CD2EF74B8162}" srcOrd="4" destOrd="0" presId="urn:microsoft.com/office/officeart/2005/8/layout/vList2"/>
    <dgm:cxn modelId="{000B71A1-7BDB-45E7-917B-0592C534CD22}" type="presParOf" srcId="{D68A9C8F-8AA1-4D3B-B95A-0B2A78E5A6E7}" destId="{CE3A287F-0B04-4D98-B7E3-144346FC4ACB}" srcOrd="5" destOrd="0" presId="urn:microsoft.com/office/officeart/2005/8/layout/vList2"/>
    <dgm:cxn modelId="{6D5B7E17-A672-411A-A725-5AE08E3C07D0}" type="presParOf" srcId="{D68A9C8F-8AA1-4D3B-B95A-0B2A78E5A6E7}" destId="{407FF97F-A263-49F1-9249-7218C8F7A82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1881FC-B2E0-4452-819A-C0E49877A32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6882D07-6897-4DAB-B03D-5DB4C5952B5D}">
      <dgm:prSet/>
      <dgm:spPr/>
      <dgm:t>
        <a:bodyPr/>
        <a:lstStyle/>
        <a:p>
          <a:r>
            <a:rPr lang="en-CA"/>
            <a:t>We encourage all skaters at this level to participate in appropriate level events that are offered to further their development.</a:t>
          </a:r>
          <a:endParaRPr lang="en-US"/>
        </a:p>
      </dgm:t>
    </dgm:pt>
    <dgm:pt modelId="{5497E58C-8E11-4421-9901-9D40FF6FDF7C}" type="parTrans" cxnId="{83A41EC4-41F1-4A3B-82E0-41032173BE0D}">
      <dgm:prSet/>
      <dgm:spPr/>
      <dgm:t>
        <a:bodyPr/>
        <a:lstStyle/>
        <a:p>
          <a:endParaRPr lang="en-US"/>
        </a:p>
      </dgm:t>
    </dgm:pt>
    <dgm:pt modelId="{1102DFF3-392B-452F-8F12-543D11F7FF06}" type="sibTrans" cxnId="{83A41EC4-41F1-4A3B-82E0-41032173BE0D}">
      <dgm:prSet/>
      <dgm:spPr/>
      <dgm:t>
        <a:bodyPr/>
        <a:lstStyle/>
        <a:p>
          <a:endParaRPr lang="en-US"/>
        </a:p>
      </dgm:t>
    </dgm:pt>
    <dgm:pt modelId="{31E417E9-D9C8-42CF-9042-1763E8EA1A1A}">
      <dgm:prSet/>
      <dgm:spPr/>
      <dgm:t>
        <a:bodyPr/>
        <a:lstStyle/>
        <a:p>
          <a:r>
            <a:rPr lang="en-CA"/>
            <a:t>JUMPSTARTS</a:t>
          </a:r>
          <a:endParaRPr lang="en-US"/>
        </a:p>
      </dgm:t>
    </dgm:pt>
    <dgm:pt modelId="{23C1F5F0-93CA-4AFD-9E84-B998BEC7CDD3}" type="parTrans" cxnId="{1AB7CDDF-9155-448D-AAEC-8E64E715FE2D}">
      <dgm:prSet/>
      <dgm:spPr/>
      <dgm:t>
        <a:bodyPr/>
        <a:lstStyle/>
        <a:p>
          <a:endParaRPr lang="en-US"/>
        </a:p>
      </dgm:t>
    </dgm:pt>
    <dgm:pt modelId="{00563C82-6225-45A2-9E2C-87CA57D39080}" type="sibTrans" cxnId="{1AB7CDDF-9155-448D-AAEC-8E64E715FE2D}">
      <dgm:prSet/>
      <dgm:spPr/>
      <dgm:t>
        <a:bodyPr/>
        <a:lstStyle/>
        <a:p>
          <a:endParaRPr lang="en-US"/>
        </a:p>
      </dgm:t>
    </dgm:pt>
    <dgm:pt modelId="{189A0800-8290-4733-9D3A-0EB3BEFC3150}">
      <dgm:prSet/>
      <dgm:spPr/>
      <dgm:t>
        <a:bodyPr/>
        <a:lstStyle/>
        <a:p>
          <a:r>
            <a:rPr lang="en-CA"/>
            <a:t>Can register for our club “Canskate Merit Events” </a:t>
          </a:r>
          <a:endParaRPr lang="en-US"/>
        </a:p>
      </dgm:t>
    </dgm:pt>
    <dgm:pt modelId="{27415709-45C1-4E38-AF73-C79243F8A589}" type="parTrans" cxnId="{F097DC4B-56D9-4B91-8AA1-5274874553D9}">
      <dgm:prSet/>
      <dgm:spPr/>
      <dgm:t>
        <a:bodyPr/>
        <a:lstStyle/>
        <a:p>
          <a:endParaRPr lang="en-US"/>
        </a:p>
      </dgm:t>
    </dgm:pt>
    <dgm:pt modelId="{C3ECDF34-EA4A-476F-87DF-13BFDF2A71AA}" type="sibTrans" cxnId="{F097DC4B-56D9-4B91-8AA1-5274874553D9}">
      <dgm:prSet/>
      <dgm:spPr/>
      <dgm:t>
        <a:bodyPr/>
        <a:lstStyle/>
        <a:p>
          <a:endParaRPr lang="en-US"/>
        </a:p>
      </dgm:t>
    </dgm:pt>
    <dgm:pt modelId="{5C64D1B5-1DAF-4280-B520-72DB48BA0156}">
      <dgm:prSet/>
      <dgm:spPr/>
      <dgm:t>
        <a:bodyPr/>
        <a:lstStyle/>
        <a:p>
          <a:r>
            <a:rPr lang="en-CA"/>
            <a:t>As part of Skate Canada’s long-term-development, these type of events get your skater ready for the learn-to-train at the Junior level.</a:t>
          </a:r>
          <a:endParaRPr lang="en-US"/>
        </a:p>
      </dgm:t>
    </dgm:pt>
    <dgm:pt modelId="{2462D0CE-F3E3-44A8-B41F-CE7CE037436D}" type="parTrans" cxnId="{622A3BF0-4FBF-402A-85BD-7C7248089C1F}">
      <dgm:prSet/>
      <dgm:spPr/>
      <dgm:t>
        <a:bodyPr/>
        <a:lstStyle/>
        <a:p>
          <a:endParaRPr lang="en-US"/>
        </a:p>
      </dgm:t>
    </dgm:pt>
    <dgm:pt modelId="{435D2116-4087-40FF-BB3E-C5B7DFEBA1FA}" type="sibTrans" cxnId="{622A3BF0-4FBF-402A-85BD-7C7248089C1F}">
      <dgm:prSet/>
      <dgm:spPr/>
      <dgm:t>
        <a:bodyPr/>
        <a:lstStyle/>
        <a:p>
          <a:endParaRPr lang="en-US"/>
        </a:p>
      </dgm:t>
    </dgm:pt>
    <dgm:pt modelId="{080560DA-9103-4770-8629-8CD087FACBC8}">
      <dgm:prSet/>
      <dgm:spPr/>
      <dgm:t>
        <a:bodyPr/>
        <a:lstStyle/>
        <a:p>
          <a:r>
            <a:rPr lang="en-CA"/>
            <a:t>Take advantage of any performance opportunity like our Holiday Performance Food Bank Drive or our Ice Gala at the end of the season.</a:t>
          </a:r>
          <a:endParaRPr lang="en-US"/>
        </a:p>
      </dgm:t>
    </dgm:pt>
    <dgm:pt modelId="{3A29EDBE-263A-4A9D-B0EF-94269C1CCE18}" type="parTrans" cxnId="{4460C11E-1E9D-45DB-AB7F-10692A1B49FD}">
      <dgm:prSet/>
      <dgm:spPr/>
      <dgm:t>
        <a:bodyPr/>
        <a:lstStyle/>
        <a:p>
          <a:endParaRPr lang="en-US"/>
        </a:p>
      </dgm:t>
    </dgm:pt>
    <dgm:pt modelId="{7F5B452A-FB10-4E1E-9CE8-F0E7E25FC67E}" type="sibTrans" cxnId="{4460C11E-1E9D-45DB-AB7F-10692A1B49FD}">
      <dgm:prSet/>
      <dgm:spPr/>
      <dgm:t>
        <a:bodyPr/>
        <a:lstStyle/>
        <a:p>
          <a:endParaRPr lang="en-US"/>
        </a:p>
      </dgm:t>
    </dgm:pt>
    <dgm:pt modelId="{D57F6E78-0738-4702-838D-214CE25A3105}">
      <dgm:prSet/>
      <dgm:spPr/>
      <dgm:t>
        <a:bodyPr/>
        <a:lstStyle/>
        <a:p>
          <a:r>
            <a:rPr lang="en-CA"/>
            <a:t>If your skater moves up to Junior, they will have other opportunities as well.</a:t>
          </a:r>
          <a:endParaRPr lang="en-US"/>
        </a:p>
      </dgm:t>
    </dgm:pt>
    <dgm:pt modelId="{DDEC4448-FFF7-4BB9-9BA7-E02C55279CE8}" type="parTrans" cxnId="{AF843EF0-29DD-41BD-A079-934539CFD930}">
      <dgm:prSet/>
      <dgm:spPr/>
      <dgm:t>
        <a:bodyPr/>
        <a:lstStyle/>
        <a:p>
          <a:endParaRPr lang="en-US"/>
        </a:p>
      </dgm:t>
    </dgm:pt>
    <dgm:pt modelId="{BFFC2D71-B176-4795-B5FF-3DE6DBE376F9}" type="sibTrans" cxnId="{AF843EF0-29DD-41BD-A079-934539CFD930}">
      <dgm:prSet/>
      <dgm:spPr/>
      <dgm:t>
        <a:bodyPr/>
        <a:lstStyle/>
        <a:p>
          <a:endParaRPr lang="en-US"/>
        </a:p>
      </dgm:t>
    </dgm:pt>
    <dgm:pt modelId="{4EC490AF-A655-42F6-941A-77F4E32A73BC}">
      <dgm:prSet/>
      <dgm:spPr/>
      <dgm:t>
        <a:bodyPr/>
        <a:lstStyle/>
        <a:p>
          <a:r>
            <a:rPr lang="en-CA"/>
            <a:t>Join the Synchro Session on Sundays. As your skater does not have a regular jumpstart session this day, this will give them the opportunity to work and develop their skating skills while having fun learning on a team. More on synchro later…..</a:t>
          </a:r>
          <a:endParaRPr lang="en-US"/>
        </a:p>
      </dgm:t>
    </dgm:pt>
    <dgm:pt modelId="{AA9760AF-F9B9-430F-9DC7-92E60F878B2E}" type="parTrans" cxnId="{BCEFAFEA-F32D-4831-84F1-6FD40712382E}">
      <dgm:prSet/>
      <dgm:spPr/>
      <dgm:t>
        <a:bodyPr/>
        <a:lstStyle/>
        <a:p>
          <a:endParaRPr lang="en-US"/>
        </a:p>
      </dgm:t>
    </dgm:pt>
    <dgm:pt modelId="{D37BC617-EA56-48EC-8280-94C0FBA5A4C7}" type="sibTrans" cxnId="{BCEFAFEA-F32D-4831-84F1-6FD40712382E}">
      <dgm:prSet/>
      <dgm:spPr/>
      <dgm:t>
        <a:bodyPr/>
        <a:lstStyle/>
        <a:p>
          <a:endParaRPr lang="en-US"/>
        </a:p>
      </dgm:t>
    </dgm:pt>
    <dgm:pt modelId="{2FC5D4F8-B735-4967-848B-E82423BDC1F3}" type="pres">
      <dgm:prSet presAssocID="{2E1881FC-B2E0-4452-819A-C0E49877A329}" presName="linear" presStyleCnt="0">
        <dgm:presLayoutVars>
          <dgm:animLvl val="lvl"/>
          <dgm:resizeHandles val="exact"/>
        </dgm:presLayoutVars>
      </dgm:prSet>
      <dgm:spPr/>
    </dgm:pt>
    <dgm:pt modelId="{57929E52-00D2-4575-8EBC-C31674BBE2DA}" type="pres">
      <dgm:prSet presAssocID="{D6882D07-6897-4DAB-B03D-5DB4C5952B5D}" presName="parentText" presStyleLbl="node1" presStyleIdx="0" presStyleCnt="2">
        <dgm:presLayoutVars>
          <dgm:chMax val="0"/>
          <dgm:bulletEnabled val="1"/>
        </dgm:presLayoutVars>
      </dgm:prSet>
      <dgm:spPr/>
    </dgm:pt>
    <dgm:pt modelId="{06AB174D-BDD5-4BC5-8A8C-BACF053F3D19}" type="pres">
      <dgm:prSet presAssocID="{1102DFF3-392B-452F-8F12-543D11F7FF06}" presName="spacer" presStyleCnt="0"/>
      <dgm:spPr/>
    </dgm:pt>
    <dgm:pt modelId="{46C4FBC2-85FB-43DC-9D38-459C71AD9115}" type="pres">
      <dgm:prSet presAssocID="{31E417E9-D9C8-42CF-9042-1763E8EA1A1A}" presName="parentText" presStyleLbl="node1" presStyleIdx="1" presStyleCnt="2">
        <dgm:presLayoutVars>
          <dgm:chMax val="0"/>
          <dgm:bulletEnabled val="1"/>
        </dgm:presLayoutVars>
      </dgm:prSet>
      <dgm:spPr/>
    </dgm:pt>
    <dgm:pt modelId="{8139FA8B-C6FB-442D-8486-0F79BB198902}" type="pres">
      <dgm:prSet presAssocID="{31E417E9-D9C8-42CF-9042-1763E8EA1A1A}" presName="childText" presStyleLbl="revTx" presStyleIdx="0" presStyleCnt="1">
        <dgm:presLayoutVars>
          <dgm:bulletEnabled val="1"/>
        </dgm:presLayoutVars>
      </dgm:prSet>
      <dgm:spPr/>
    </dgm:pt>
  </dgm:ptLst>
  <dgm:cxnLst>
    <dgm:cxn modelId="{4460C11E-1E9D-45DB-AB7F-10692A1B49FD}" srcId="{31E417E9-D9C8-42CF-9042-1763E8EA1A1A}" destId="{080560DA-9103-4770-8629-8CD087FACBC8}" srcOrd="2" destOrd="0" parTransId="{3A29EDBE-263A-4A9D-B0EF-94269C1CCE18}" sibTransId="{7F5B452A-FB10-4E1E-9CE8-F0E7E25FC67E}"/>
    <dgm:cxn modelId="{2B853F24-8764-4ACF-A147-5A47FA82A122}" type="presOf" srcId="{4EC490AF-A655-42F6-941A-77F4E32A73BC}" destId="{8139FA8B-C6FB-442D-8486-0F79BB198902}" srcOrd="0" destOrd="4" presId="urn:microsoft.com/office/officeart/2005/8/layout/vList2"/>
    <dgm:cxn modelId="{613FCE33-8A03-49D7-8788-697095D59876}" type="presOf" srcId="{080560DA-9103-4770-8629-8CD087FACBC8}" destId="{8139FA8B-C6FB-442D-8486-0F79BB198902}" srcOrd="0" destOrd="2" presId="urn:microsoft.com/office/officeart/2005/8/layout/vList2"/>
    <dgm:cxn modelId="{1DC96247-96EC-449C-92DA-E846602BF638}" type="presOf" srcId="{5C64D1B5-1DAF-4280-B520-72DB48BA0156}" destId="{8139FA8B-C6FB-442D-8486-0F79BB198902}" srcOrd="0" destOrd="1" presId="urn:microsoft.com/office/officeart/2005/8/layout/vList2"/>
    <dgm:cxn modelId="{F097DC4B-56D9-4B91-8AA1-5274874553D9}" srcId="{31E417E9-D9C8-42CF-9042-1763E8EA1A1A}" destId="{189A0800-8290-4733-9D3A-0EB3BEFC3150}" srcOrd="0" destOrd="0" parTransId="{27415709-45C1-4E38-AF73-C79243F8A589}" sibTransId="{C3ECDF34-EA4A-476F-87DF-13BFDF2A71AA}"/>
    <dgm:cxn modelId="{B560CA6D-78D4-4100-B95D-EDF64AD7268D}" type="presOf" srcId="{2E1881FC-B2E0-4452-819A-C0E49877A329}" destId="{2FC5D4F8-B735-4967-848B-E82423BDC1F3}" srcOrd="0" destOrd="0" presId="urn:microsoft.com/office/officeart/2005/8/layout/vList2"/>
    <dgm:cxn modelId="{63403557-110A-49D4-A42C-50213567E44F}" type="presOf" srcId="{D6882D07-6897-4DAB-B03D-5DB4C5952B5D}" destId="{57929E52-00D2-4575-8EBC-C31674BBE2DA}" srcOrd="0" destOrd="0" presId="urn:microsoft.com/office/officeart/2005/8/layout/vList2"/>
    <dgm:cxn modelId="{83A41EC4-41F1-4A3B-82E0-41032173BE0D}" srcId="{2E1881FC-B2E0-4452-819A-C0E49877A329}" destId="{D6882D07-6897-4DAB-B03D-5DB4C5952B5D}" srcOrd="0" destOrd="0" parTransId="{5497E58C-8E11-4421-9901-9D40FF6FDF7C}" sibTransId="{1102DFF3-392B-452F-8F12-543D11F7FF06}"/>
    <dgm:cxn modelId="{1AB7CDDF-9155-448D-AAEC-8E64E715FE2D}" srcId="{2E1881FC-B2E0-4452-819A-C0E49877A329}" destId="{31E417E9-D9C8-42CF-9042-1763E8EA1A1A}" srcOrd="1" destOrd="0" parTransId="{23C1F5F0-93CA-4AFD-9E84-B998BEC7CDD3}" sibTransId="{00563C82-6225-45A2-9E2C-87CA57D39080}"/>
    <dgm:cxn modelId="{BCEFAFEA-F32D-4831-84F1-6FD40712382E}" srcId="{31E417E9-D9C8-42CF-9042-1763E8EA1A1A}" destId="{4EC490AF-A655-42F6-941A-77F4E32A73BC}" srcOrd="4" destOrd="0" parTransId="{AA9760AF-F9B9-430F-9DC7-92E60F878B2E}" sibTransId="{D37BC617-EA56-48EC-8280-94C0FBA5A4C7}"/>
    <dgm:cxn modelId="{622A3BF0-4FBF-402A-85BD-7C7248089C1F}" srcId="{31E417E9-D9C8-42CF-9042-1763E8EA1A1A}" destId="{5C64D1B5-1DAF-4280-B520-72DB48BA0156}" srcOrd="1" destOrd="0" parTransId="{2462D0CE-F3E3-44A8-B41F-CE7CE037436D}" sibTransId="{435D2116-4087-40FF-BB3E-C5B7DFEBA1FA}"/>
    <dgm:cxn modelId="{AF843EF0-29DD-41BD-A079-934539CFD930}" srcId="{31E417E9-D9C8-42CF-9042-1763E8EA1A1A}" destId="{D57F6E78-0738-4702-838D-214CE25A3105}" srcOrd="3" destOrd="0" parTransId="{DDEC4448-FFF7-4BB9-9BA7-E02C55279CE8}" sibTransId="{BFFC2D71-B176-4795-B5FF-3DE6DBE376F9}"/>
    <dgm:cxn modelId="{C2760FF2-77EF-45AE-B2CE-111331F68A4D}" type="presOf" srcId="{31E417E9-D9C8-42CF-9042-1763E8EA1A1A}" destId="{46C4FBC2-85FB-43DC-9D38-459C71AD9115}" srcOrd="0" destOrd="0" presId="urn:microsoft.com/office/officeart/2005/8/layout/vList2"/>
    <dgm:cxn modelId="{A7D45CFA-7E1F-4661-AA99-F9D71BCD835F}" type="presOf" srcId="{D57F6E78-0738-4702-838D-214CE25A3105}" destId="{8139FA8B-C6FB-442D-8486-0F79BB198902}" srcOrd="0" destOrd="3" presId="urn:microsoft.com/office/officeart/2005/8/layout/vList2"/>
    <dgm:cxn modelId="{B1FAEEFB-C993-424D-AE42-5C3CD82D211B}" type="presOf" srcId="{189A0800-8290-4733-9D3A-0EB3BEFC3150}" destId="{8139FA8B-C6FB-442D-8486-0F79BB198902}" srcOrd="0" destOrd="0" presId="urn:microsoft.com/office/officeart/2005/8/layout/vList2"/>
    <dgm:cxn modelId="{2FD0BC3D-483C-4FCC-A31C-2433E51934C7}" type="presParOf" srcId="{2FC5D4F8-B735-4967-848B-E82423BDC1F3}" destId="{57929E52-00D2-4575-8EBC-C31674BBE2DA}" srcOrd="0" destOrd="0" presId="urn:microsoft.com/office/officeart/2005/8/layout/vList2"/>
    <dgm:cxn modelId="{065BF2D4-D78A-48D2-A764-7BC77FBFAC7B}" type="presParOf" srcId="{2FC5D4F8-B735-4967-848B-E82423BDC1F3}" destId="{06AB174D-BDD5-4BC5-8A8C-BACF053F3D19}" srcOrd="1" destOrd="0" presId="urn:microsoft.com/office/officeart/2005/8/layout/vList2"/>
    <dgm:cxn modelId="{110F4F39-FD3B-496E-9EA3-0299C6E7D9B2}" type="presParOf" srcId="{2FC5D4F8-B735-4967-848B-E82423BDC1F3}" destId="{46C4FBC2-85FB-43DC-9D38-459C71AD9115}" srcOrd="2" destOrd="0" presId="urn:microsoft.com/office/officeart/2005/8/layout/vList2"/>
    <dgm:cxn modelId="{0215BE79-98BF-486A-B252-6745FACA746A}" type="presParOf" srcId="{2FC5D4F8-B735-4967-848B-E82423BDC1F3}" destId="{8139FA8B-C6FB-442D-8486-0F79BB19890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C12E8-4746-4E80-A09E-D8963A2A9608}">
      <dsp:nvSpPr>
        <dsp:cNvPr id="0" name=""/>
        <dsp:cNvSpPr/>
      </dsp:nvSpPr>
      <dsp:spPr>
        <a:xfrm>
          <a:off x="0" y="53222"/>
          <a:ext cx="6544416" cy="147957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kern="1200"/>
            <a:t>Your skaters are currently on the Starskate Pathway in the learn-to-train level as part of the Sport for Life’s Long-term development</a:t>
          </a:r>
          <a:endParaRPr lang="en-US" sz="2100" kern="1200"/>
        </a:p>
      </dsp:txBody>
      <dsp:txXfrm>
        <a:off x="72227" y="125449"/>
        <a:ext cx="6399962" cy="1335120"/>
      </dsp:txXfrm>
    </dsp:sp>
    <dsp:sp modelId="{C2374B16-70C9-4D2E-ABD3-3512B4E068DA}">
      <dsp:nvSpPr>
        <dsp:cNvPr id="0" name=""/>
        <dsp:cNvSpPr/>
      </dsp:nvSpPr>
      <dsp:spPr>
        <a:xfrm>
          <a:off x="0" y="1593277"/>
          <a:ext cx="6544416" cy="147957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kern="1200"/>
            <a:t>When logged into your account with Skate Canada you can read more on the Starskate Pathway</a:t>
          </a:r>
          <a:endParaRPr lang="en-US" sz="2100" kern="1200"/>
        </a:p>
      </dsp:txBody>
      <dsp:txXfrm>
        <a:off x="72227" y="1665504"/>
        <a:ext cx="6399962" cy="1335120"/>
      </dsp:txXfrm>
    </dsp:sp>
    <dsp:sp modelId="{EC71120C-DE41-489A-8900-E9D1900F5F21}">
      <dsp:nvSpPr>
        <dsp:cNvPr id="0" name=""/>
        <dsp:cNvSpPr/>
      </dsp:nvSpPr>
      <dsp:spPr>
        <a:xfrm>
          <a:off x="0" y="3133331"/>
          <a:ext cx="6544416" cy="147957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CA" sz="2100" kern="1200"/>
            <a:t>Go to skatecanada.ca/members to create an account in your child’s name. This way you will be able to see their STARskate Achievements and follow their official progress.</a:t>
          </a:r>
          <a:endParaRPr lang="en-US" sz="2100" kern="1200"/>
        </a:p>
      </dsp:txBody>
      <dsp:txXfrm>
        <a:off x="72227" y="3205558"/>
        <a:ext cx="6399962" cy="1335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60029-5508-427B-B1EB-9DAD2EEFE7F6}">
      <dsp:nvSpPr>
        <dsp:cNvPr id="0" name=""/>
        <dsp:cNvSpPr/>
      </dsp:nvSpPr>
      <dsp:spPr>
        <a:xfrm>
          <a:off x="0" y="161364"/>
          <a:ext cx="6544416" cy="10448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Skaters at the Jumpstart level will complete their Canskate Badges while learning to figure skate. These are listed under achievements at the club level on our website.</a:t>
          </a:r>
          <a:endParaRPr lang="en-US" sz="1900" kern="1200"/>
        </a:p>
      </dsp:txBody>
      <dsp:txXfrm>
        <a:off x="51003" y="212367"/>
        <a:ext cx="6442410" cy="942803"/>
      </dsp:txXfrm>
    </dsp:sp>
    <dsp:sp modelId="{8196EEA5-3449-42AE-9FAC-795ED10C3402}">
      <dsp:nvSpPr>
        <dsp:cNvPr id="0" name=""/>
        <dsp:cNvSpPr/>
      </dsp:nvSpPr>
      <dsp:spPr>
        <a:xfrm>
          <a:off x="0" y="1260894"/>
          <a:ext cx="6544416" cy="1044809"/>
        </a:xfrm>
        <a:prstGeom prst="roundRect">
          <a:avLst/>
        </a:prstGeom>
        <a:solidFill>
          <a:schemeClr val="accent2">
            <a:hueOff val="3110027"/>
            <a:satOff val="4916"/>
            <a:lumOff val="-1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Junior Skaters will start or be working on Star 1 – 2 assessments in dance, skills and freeskate.  It takes a lot of practice to accomplish the skills in each area.</a:t>
          </a:r>
          <a:endParaRPr lang="en-US" sz="1900" kern="1200"/>
        </a:p>
      </dsp:txBody>
      <dsp:txXfrm>
        <a:off x="51003" y="1311897"/>
        <a:ext cx="6442410" cy="942803"/>
      </dsp:txXfrm>
    </dsp:sp>
    <dsp:sp modelId="{4CC3BBDB-3B09-4B9C-9567-CD2EF74B8162}">
      <dsp:nvSpPr>
        <dsp:cNvPr id="0" name=""/>
        <dsp:cNvSpPr/>
      </dsp:nvSpPr>
      <dsp:spPr>
        <a:xfrm>
          <a:off x="0" y="2360424"/>
          <a:ext cx="6544416" cy="1044809"/>
        </a:xfrm>
        <a:prstGeom prst="roundRect">
          <a:avLst/>
        </a:prstGeom>
        <a:solidFill>
          <a:schemeClr val="accent2">
            <a:hueOff val="6220054"/>
            <a:satOff val="9831"/>
            <a:lumOff val="-3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The Starskate assessments cost $12 per assessment which goes to Skate Canada.</a:t>
          </a:r>
          <a:endParaRPr lang="en-US" sz="1900" kern="1200"/>
        </a:p>
      </dsp:txBody>
      <dsp:txXfrm>
        <a:off x="51003" y="2411427"/>
        <a:ext cx="6442410" cy="942803"/>
      </dsp:txXfrm>
    </dsp:sp>
    <dsp:sp modelId="{407FF97F-A263-49F1-9249-7218C8F7A820}">
      <dsp:nvSpPr>
        <dsp:cNvPr id="0" name=""/>
        <dsp:cNvSpPr/>
      </dsp:nvSpPr>
      <dsp:spPr>
        <a:xfrm>
          <a:off x="0" y="3459954"/>
          <a:ext cx="6544416" cy="1044809"/>
        </a:xfrm>
        <a:prstGeom prst="roundRect">
          <a:avLst/>
        </a:prstGeom>
        <a:solidFill>
          <a:schemeClr val="accent2">
            <a:hueOff val="9330081"/>
            <a:satOff val="14747"/>
            <a:lumOff val="-5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Coaches will provide you with an envelope and instructions for returning once your skater is ready to take an assessment.</a:t>
          </a:r>
          <a:endParaRPr lang="en-US" sz="1900" kern="1200"/>
        </a:p>
      </dsp:txBody>
      <dsp:txXfrm>
        <a:off x="51003" y="3510957"/>
        <a:ext cx="6442410" cy="942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29E52-00D2-4575-8EBC-C31674BBE2DA}">
      <dsp:nvSpPr>
        <dsp:cNvPr id="0" name=""/>
        <dsp:cNvSpPr/>
      </dsp:nvSpPr>
      <dsp:spPr>
        <a:xfrm>
          <a:off x="0" y="100659"/>
          <a:ext cx="6544416" cy="10448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We encourage all skaters at this level to participate in appropriate level events that are offered to further their development.</a:t>
          </a:r>
          <a:endParaRPr lang="en-US" sz="1900" kern="1200"/>
        </a:p>
      </dsp:txBody>
      <dsp:txXfrm>
        <a:off x="51003" y="151662"/>
        <a:ext cx="6442410" cy="942803"/>
      </dsp:txXfrm>
    </dsp:sp>
    <dsp:sp modelId="{46C4FBC2-85FB-43DC-9D38-459C71AD9115}">
      <dsp:nvSpPr>
        <dsp:cNvPr id="0" name=""/>
        <dsp:cNvSpPr/>
      </dsp:nvSpPr>
      <dsp:spPr>
        <a:xfrm>
          <a:off x="0" y="1200189"/>
          <a:ext cx="6544416" cy="1044809"/>
        </a:xfrm>
        <a:prstGeom prst="roundRect">
          <a:avLst/>
        </a:prstGeom>
        <a:solidFill>
          <a:schemeClr val="accent2">
            <a:hueOff val="9330081"/>
            <a:satOff val="14747"/>
            <a:lumOff val="-5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a:t>JUMPSTARTS</a:t>
          </a:r>
          <a:endParaRPr lang="en-US" sz="1900" kern="1200"/>
        </a:p>
      </dsp:txBody>
      <dsp:txXfrm>
        <a:off x="51003" y="1251192"/>
        <a:ext cx="6442410" cy="942803"/>
      </dsp:txXfrm>
    </dsp:sp>
    <dsp:sp modelId="{8139FA8B-C6FB-442D-8486-0F79BB198902}">
      <dsp:nvSpPr>
        <dsp:cNvPr id="0" name=""/>
        <dsp:cNvSpPr/>
      </dsp:nvSpPr>
      <dsp:spPr>
        <a:xfrm>
          <a:off x="0" y="2244999"/>
          <a:ext cx="6544416" cy="2320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785"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CA" sz="1500" kern="1200"/>
            <a:t>Can register for our club “Canskate Merit Events” </a:t>
          </a:r>
          <a:endParaRPr lang="en-US" sz="1500" kern="1200"/>
        </a:p>
        <a:p>
          <a:pPr marL="114300" lvl="1" indent="-114300" algn="l" defTabSz="666750">
            <a:lnSpc>
              <a:spcPct val="90000"/>
            </a:lnSpc>
            <a:spcBef>
              <a:spcPct val="0"/>
            </a:spcBef>
            <a:spcAft>
              <a:spcPct val="20000"/>
            </a:spcAft>
            <a:buChar char="•"/>
          </a:pPr>
          <a:r>
            <a:rPr lang="en-CA" sz="1500" kern="1200"/>
            <a:t>As part of Skate Canada’s long-term-development, these type of events get your skater ready for the learn-to-train at the Junior level.</a:t>
          </a:r>
          <a:endParaRPr lang="en-US" sz="1500" kern="1200"/>
        </a:p>
        <a:p>
          <a:pPr marL="114300" lvl="1" indent="-114300" algn="l" defTabSz="666750">
            <a:lnSpc>
              <a:spcPct val="90000"/>
            </a:lnSpc>
            <a:spcBef>
              <a:spcPct val="0"/>
            </a:spcBef>
            <a:spcAft>
              <a:spcPct val="20000"/>
            </a:spcAft>
            <a:buChar char="•"/>
          </a:pPr>
          <a:r>
            <a:rPr lang="en-CA" sz="1500" kern="1200"/>
            <a:t>Take advantage of any performance opportunity like our Holiday Performance Food Bank Drive or our Ice Gala at the end of the season.</a:t>
          </a:r>
          <a:endParaRPr lang="en-US" sz="1500" kern="1200"/>
        </a:p>
        <a:p>
          <a:pPr marL="114300" lvl="1" indent="-114300" algn="l" defTabSz="666750">
            <a:lnSpc>
              <a:spcPct val="90000"/>
            </a:lnSpc>
            <a:spcBef>
              <a:spcPct val="0"/>
            </a:spcBef>
            <a:spcAft>
              <a:spcPct val="20000"/>
            </a:spcAft>
            <a:buChar char="•"/>
          </a:pPr>
          <a:r>
            <a:rPr lang="en-CA" sz="1500" kern="1200"/>
            <a:t>If your skater moves up to Junior, they will have other opportunities as well.</a:t>
          </a:r>
          <a:endParaRPr lang="en-US" sz="1500" kern="1200"/>
        </a:p>
        <a:p>
          <a:pPr marL="114300" lvl="1" indent="-114300" algn="l" defTabSz="666750">
            <a:lnSpc>
              <a:spcPct val="90000"/>
            </a:lnSpc>
            <a:spcBef>
              <a:spcPct val="0"/>
            </a:spcBef>
            <a:spcAft>
              <a:spcPct val="20000"/>
            </a:spcAft>
            <a:buChar char="•"/>
          </a:pPr>
          <a:r>
            <a:rPr lang="en-CA" sz="1500" kern="1200"/>
            <a:t>Join the Synchro Session on Sundays. As your skater does not have a regular jumpstart session this day, this will give them the opportunity to work and develop their skating skills while having fun learning on a team. More on synchro later…..</a:t>
          </a:r>
          <a:endParaRPr lang="en-US" sz="1500" kern="1200"/>
        </a:p>
      </dsp:txBody>
      <dsp:txXfrm>
        <a:off x="0" y="2244999"/>
        <a:ext cx="6544416" cy="23204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74829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6869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53468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14757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05312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7871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139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8574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4779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1225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7186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10/3/2023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128324855"/>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29" r:id="rId6"/>
    <p:sldLayoutId id="2147483825" r:id="rId7"/>
    <p:sldLayoutId id="2147483826" r:id="rId8"/>
    <p:sldLayoutId id="2147483827" r:id="rId9"/>
    <p:sldLayoutId id="2147483828" r:id="rId10"/>
    <p:sldLayoutId id="2147483830"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office@sherwoodparkdaleskatingclub.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hyperlink" Target="https://www.skatecanadapei.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9B9C0EA8-1D7C-4958-8088-FCCA7A14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5000D6DE-A23B-4C22-B47F-8F693347E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4D14FB4-6458-4E1D-B46C-BBE29EDFC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3CF0F7CE-15DE-4549-B1AD-71D91FB5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182352" cy="6857998"/>
          </a:xfrm>
          <a:custGeom>
            <a:avLst/>
            <a:gdLst>
              <a:gd name="connsiteX0" fmla="*/ 0 w 5182352"/>
              <a:gd name="connsiteY0" fmla="*/ 0 h 6857998"/>
              <a:gd name="connsiteX1" fmla="*/ 2818507 w 5182352"/>
              <a:gd name="connsiteY1" fmla="*/ 0 h 6857998"/>
              <a:gd name="connsiteX2" fmla="*/ 2930927 w 5182352"/>
              <a:gd name="connsiteY2" fmla="*/ 43392 h 6857998"/>
              <a:gd name="connsiteX3" fmla="*/ 5182352 w 5182352"/>
              <a:gd name="connsiteY3" fmla="*/ 3428998 h 6857998"/>
              <a:gd name="connsiteX4" fmla="*/ 2930927 w 5182352"/>
              <a:gd name="connsiteY4" fmla="*/ 6814605 h 6857998"/>
              <a:gd name="connsiteX5" fmla="*/ 2818504 w 5182352"/>
              <a:gd name="connsiteY5" fmla="*/ 6857998 h 6857998"/>
              <a:gd name="connsiteX6" fmla="*/ 0 w 5182352"/>
              <a:gd name="connsiteY6"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2352" h="6857998">
                <a:moveTo>
                  <a:pt x="0" y="0"/>
                </a:moveTo>
                <a:lnTo>
                  <a:pt x="2818507" y="0"/>
                </a:lnTo>
                <a:lnTo>
                  <a:pt x="2930927" y="43392"/>
                </a:lnTo>
                <a:cubicBezTo>
                  <a:pt x="4251985" y="590036"/>
                  <a:pt x="5182352" y="1899962"/>
                  <a:pt x="5182352" y="3428998"/>
                </a:cubicBezTo>
                <a:cubicBezTo>
                  <a:pt x="5182352" y="4958035"/>
                  <a:pt x="4251985" y="6267961"/>
                  <a:pt x="2930927" y="6814605"/>
                </a:cubicBezTo>
                <a:lnTo>
                  <a:pt x="2818504" y="6857998"/>
                </a:lnTo>
                <a:lnTo>
                  <a:pt x="0" y="685799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BD21E3-B5F2-D1BA-6FDA-A87E1CB50CE9}"/>
              </a:ext>
            </a:extLst>
          </p:cNvPr>
          <p:cNvSpPr>
            <a:spLocks noGrp="1"/>
          </p:cNvSpPr>
          <p:nvPr>
            <p:ph type="ctrTitle"/>
          </p:nvPr>
        </p:nvSpPr>
        <p:spPr>
          <a:xfrm>
            <a:off x="457201" y="740665"/>
            <a:ext cx="4267199" cy="3657600"/>
          </a:xfrm>
        </p:spPr>
        <p:txBody>
          <a:bodyPr>
            <a:normAutofit/>
          </a:bodyPr>
          <a:lstStyle/>
          <a:p>
            <a:r>
              <a:rPr lang="en-CA" sz="4400" dirty="0">
                <a:solidFill>
                  <a:srgbClr val="FFFFFF"/>
                </a:solidFill>
              </a:rPr>
              <a:t>JUMPSTART &amp; JUNIOR PARENT MEETING</a:t>
            </a:r>
          </a:p>
        </p:txBody>
      </p:sp>
      <p:sp useBgFill="1">
        <p:nvSpPr>
          <p:cNvPr id="65" name="Freeform: Shape 64">
            <a:extLst>
              <a:ext uri="{FF2B5EF4-FFF2-40B4-BE49-F238E27FC236}">
                <a16:creationId xmlns:a16="http://schemas.microsoft.com/office/drawing/2014/main" id="{3D651D50-AFE8-4258-90FE-E239C3138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1600" y="2"/>
            <a:ext cx="7010401" cy="6857998"/>
          </a:xfrm>
          <a:custGeom>
            <a:avLst/>
            <a:gdLst>
              <a:gd name="connsiteX0" fmla="*/ 2363848 w 7010401"/>
              <a:gd name="connsiteY0" fmla="*/ 0 h 6857998"/>
              <a:gd name="connsiteX1" fmla="*/ 7010401 w 7010401"/>
              <a:gd name="connsiteY1" fmla="*/ 0 h 6857998"/>
              <a:gd name="connsiteX2" fmla="*/ 7010401 w 7010401"/>
              <a:gd name="connsiteY2" fmla="*/ 6857998 h 6857998"/>
              <a:gd name="connsiteX3" fmla="*/ 2363845 w 7010401"/>
              <a:gd name="connsiteY3" fmla="*/ 6857998 h 6857998"/>
              <a:gd name="connsiteX4" fmla="*/ 2251425 w 7010401"/>
              <a:gd name="connsiteY4" fmla="*/ 6814606 h 6857998"/>
              <a:gd name="connsiteX5" fmla="*/ 0 w 7010401"/>
              <a:gd name="connsiteY5" fmla="*/ 3429000 h 6857998"/>
              <a:gd name="connsiteX6" fmla="*/ 2251425 w 7010401"/>
              <a:gd name="connsiteY6" fmla="*/ 43393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0401" h="6857998">
                <a:moveTo>
                  <a:pt x="2363848" y="0"/>
                </a:moveTo>
                <a:lnTo>
                  <a:pt x="7010401" y="0"/>
                </a:lnTo>
                <a:lnTo>
                  <a:pt x="7010401" y="6857998"/>
                </a:lnTo>
                <a:lnTo>
                  <a:pt x="2363845" y="6857998"/>
                </a:lnTo>
                <a:lnTo>
                  <a:pt x="2251425" y="6814606"/>
                </a:lnTo>
                <a:cubicBezTo>
                  <a:pt x="930367" y="6267962"/>
                  <a:pt x="0" y="4958036"/>
                  <a:pt x="0" y="3429000"/>
                </a:cubicBezTo>
                <a:cubicBezTo>
                  <a:pt x="0" y="1899963"/>
                  <a:pt x="930367" y="590037"/>
                  <a:pt x="2251425" y="4339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blue and white logo&#10;&#10;Description automatically generated">
            <a:extLst>
              <a:ext uri="{FF2B5EF4-FFF2-40B4-BE49-F238E27FC236}">
                <a16:creationId xmlns:a16="http://schemas.microsoft.com/office/drawing/2014/main" id="{8926BE27-8132-FB75-2845-9BAAF374F7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4867" y="2550160"/>
            <a:ext cx="5919932" cy="1116330"/>
          </a:xfrm>
          <a:prstGeom prst="rect">
            <a:avLst/>
          </a:prstGeom>
        </p:spPr>
      </p:pic>
    </p:spTree>
    <p:extLst>
      <p:ext uri="{BB962C8B-B14F-4D97-AF65-F5344CB8AC3E}">
        <p14:creationId xmlns:p14="http://schemas.microsoft.com/office/powerpoint/2010/main" val="1478373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BF75-BA8F-725B-0362-8DFEF590C352}"/>
              </a:ext>
            </a:extLst>
          </p:cNvPr>
          <p:cNvSpPr>
            <a:spLocks noGrp="1"/>
          </p:cNvSpPr>
          <p:nvPr>
            <p:ph type="title"/>
          </p:nvPr>
        </p:nvSpPr>
        <p:spPr/>
        <p:txBody>
          <a:bodyPr/>
          <a:lstStyle/>
          <a:p>
            <a:r>
              <a:rPr lang="en-CA"/>
              <a:t>Club Apparel</a:t>
            </a:r>
            <a:endParaRPr lang="en-CA" dirty="0"/>
          </a:p>
        </p:txBody>
      </p:sp>
      <p:sp>
        <p:nvSpPr>
          <p:cNvPr id="3" name="Content Placeholder 2">
            <a:extLst>
              <a:ext uri="{FF2B5EF4-FFF2-40B4-BE49-F238E27FC236}">
                <a16:creationId xmlns:a16="http://schemas.microsoft.com/office/drawing/2014/main" id="{512876ED-0716-F9A9-9D95-AB4705F6EEE4}"/>
              </a:ext>
            </a:extLst>
          </p:cNvPr>
          <p:cNvSpPr>
            <a:spLocks noGrp="1"/>
          </p:cNvSpPr>
          <p:nvPr>
            <p:ph idx="1"/>
          </p:nvPr>
        </p:nvSpPr>
        <p:spPr>
          <a:xfrm>
            <a:off x="914400" y="1767840"/>
            <a:ext cx="9914860" cy="4947920"/>
          </a:xfrm>
        </p:spPr>
        <p:txBody>
          <a:bodyPr/>
          <a:lstStyle/>
          <a:p>
            <a:r>
              <a:rPr lang="en-CA"/>
              <a:t>We have a store available through Allstar Cresting </a:t>
            </a:r>
          </a:p>
          <a:p>
            <a:pPr lvl="1"/>
            <a:r>
              <a:rPr lang="en-CA"/>
              <a:t>There are t-shirts, hoodies, outdoor jackets and more – Get in the spirit with quality merchandise. 10% goes to the club.  </a:t>
            </a:r>
          </a:p>
          <a:p>
            <a:pPr lvl="1"/>
            <a:endParaRPr lang="en-CA"/>
          </a:p>
          <a:p>
            <a:pPr marL="457200" lvl="1" indent="0">
              <a:buNone/>
            </a:pPr>
            <a:r>
              <a:rPr lang="en-CA"/>
              <a:t>                           https://allstarcresting.ca/      </a:t>
            </a:r>
          </a:p>
          <a:p>
            <a:pPr lvl="1"/>
            <a:endParaRPr lang="en-CA"/>
          </a:p>
          <a:p>
            <a:r>
              <a:rPr lang="en-CA"/>
              <a:t>We now have youth size club competition/practice jackets available for order. Reach out to us at </a:t>
            </a:r>
            <a:r>
              <a:rPr lang="en-CA">
                <a:hlinkClick r:id="rId2"/>
              </a:rPr>
              <a:t>office@sherwoodparkdaleskatingclub.com</a:t>
            </a:r>
            <a:r>
              <a:rPr lang="en-CA"/>
              <a:t>  if you are looking for an on-ice/competition jacket. Adult sizes will still be ordered through lululemon if a minimum number are required.</a:t>
            </a:r>
          </a:p>
          <a:p>
            <a:r>
              <a:rPr lang="en-CA"/>
              <a:t>Mittens and gloves as well as skate guards are also still available on site.</a:t>
            </a:r>
          </a:p>
          <a:p>
            <a:pPr marL="0" indent="0">
              <a:buNone/>
            </a:pPr>
            <a:endParaRPr lang="en-CA" dirty="0"/>
          </a:p>
        </p:txBody>
      </p:sp>
      <p:pic>
        <p:nvPicPr>
          <p:cNvPr id="6" name="Picture 5" descr="A qr code with a dinosaur&#10;&#10;Description automatically generated">
            <a:extLst>
              <a:ext uri="{FF2B5EF4-FFF2-40B4-BE49-F238E27FC236}">
                <a16:creationId xmlns:a16="http://schemas.microsoft.com/office/drawing/2014/main" id="{6D6C123B-070D-EBB4-3A09-016E4084A4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8180" y="2964764"/>
            <a:ext cx="1122045" cy="1122045"/>
          </a:xfrm>
          <a:prstGeom prst="rect">
            <a:avLst/>
          </a:prstGeom>
        </p:spPr>
      </p:pic>
    </p:spTree>
    <p:extLst>
      <p:ext uri="{BB962C8B-B14F-4D97-AF65-F5344CB8AC3E}">
        <p14:creationId xmlns:p14="http://schemas.microsoft.com/office/powerpoint/2010/main" val="26525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2B84E4-3649-482C-BD35-51CFD74FB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CE25BC1-2985-4214-A507-0A333899D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67201" cy="6858000"/>
          </a:xfrm>
          <a:custGeom>
            <a:avLst/>
            <a:gdLst>
              <a:gd name="connsiteX0" fmla="*/ 0 w 4267201"/>
              <a:gd name="connsiteY0" fmla="*/ 0 h 6858000"/>
              <a:gd name="connsiteX1" fmla="*/ 4267201 w 4267201"/>
              <a:gd name="connsiteY1" fmla="*/ 0 h 6858000"/>
              <a:gd name="connsiteX2" fmla="*/ 4267201 w 4267201"/>
              <a:gd name="connsiteY2" fmla="*/ 1397000 h 6858000"/>
              <a:gd name="connsiteX3" fmla="*/ 4267201 w 4267201"/>
              <a:gd name="connsiteY3" fmla="*/ 1600200 h 6858000"/>
              <a:gd name="connsiteX4" fmla="*/ 4267201 w 4267201"/>
              <a:gd name="connsiteY4" fmla="*/ 4205703 h 6858000"/>
              <a:gd name="connsiteX5" fmla="*/ 4265081 w 4267201"/>
              <a:gd name="connsiteY5" fmla="*/ 4250752 h 6858000"/>
              <a:gd name="connsiteX6" fmla="*/ 4265081 w 4267201"/>
              <a:gd name="connsiteY6" fmla="*/ 4276165 h 6858000"/>
              <a:gd name="connsiteX7" fmla="*/ 4263877 w 4267201"/>
              <a:gd name="connsiteY7" fmla="*/ 4276165 h 6858000"/>
              <a:gd name="connsiteX8" fmla="*/ 4258654 w 4267201"/>
              <a:gd name="connsiteY8" fmla="*/ 4386466 h 6858000"/>
              <a:gd name="connsiteX9" fmla="*/ 1819737 w 4267201"/>
              <a:gd name="connsiteY9" fmla="*/ 6840915 h 6858000"/>
              <a:gd name="connsiteX10" fmla="*/ 1553968 w 4267201"/>
              <a:gd name="connsiteY10" fmla="*/ 6854335 h 6858000"/>
              <a:gd name="connsiteX11" fmla="*/ 1553968 w 4267201"/>
              <a:gd name="connsiteY11" fmla="*/ 6858000 h 6858000"/>
              <a:gd name="connsiteX12" fmla="*/ 0 w 4267201"/>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7201" h="6858000">
                <a:moveTo>
                  <a:pt x="0" y="0"/>
                </a:moveTo>
                <a:lnTo>
                  <a:pt x="4267201" y="0"/>
                </a:lnTo>
                <a:lnTo>
                  <a:pt x="4267201" y="1397000"/>
                </a:lnTo>
                <a:lnTo>
                  <a:pt x="4267201" y="1600200"/>
                </a:lnTo>
                <a:lnTo>
                  <a:pt x="4267201" y="4205703"/>
                </a:lnTo>
                <a:lnTo>
                  <a:pt x="4265081" y="4250752"/>
                </a:lnTo>
                <a:lnTo>
                  <a:pt x="4265081" y="4276165"/>
                </a:lnTo>
                <a:lnTo>
                  <a:pt x="4263877" y="4276165"/>
                </a:lnTo>
                <a:lnTo>
                  <a:pt x="4258654" y="4386466"/>
                </a:lnTo>
                <a:cubicBezTo>
                  <a:pt x="4135569" y="5679631"/>
                  <a:pt x="3110552" y="6709825"/>
                  <a:pt x="1819737" y="6840915"/>
                </a:cubicBezTo>
                <a:lnTo>
                  <a:pt x="1553968" y="6854335"/>
                </a:lnTo>
                <a:lnTo>
                  <a:pt x="155396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5F04A5C-6715-4359-A8D6-200E88C29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08254"/>
            <a:ext cx="12192000" cy="4549747"/>
          </a:xfrm>
          <a:custGeom>
            <a:avLst/>
            <a:gdLst>
              <a:gd name="connsiteX0" fmla="*/ 0 w 12192000"/>
              <a:gd name="connsiteY0" fmla="*/ 0 h 4549747"/>
              <a:gd name="connsiteX1" fmla="*/ 4679 w 12192000"/>
              <a:gd name="connsiteY1" fmla="*/ 0 h 4549747"/>
              <a:gd name="connsiteX2" fmla="*/ 18887 w 12192000"/>
              <a:gd name="connsiteY2" fmla="*/ 281361 h 4549747"/>
              <a:gd name="connsiteX3" fmla="*/ 3658142 w 12192000"/>
              <a:gd name="connsiteY3" fmla="*/ 3565479 h 4549747"/>
              <a:gd name="connsiteX4" fmla="*/ 3758325 w 12192000"/>
              <a:gd name="connsiteY4" fmla="*/ 3562945 h 4549747"/>
              <a:gd name="connsiteX5" fmla="*/ 3758325 w 12192000"/>
              <a:gd name="connsiteY5" fmla="*/ 3565479 h 4549747"/>
              <a:gd name="connsiteX6" fmla="*/ 11844593 w 12192000"/>
              <a:gd name="connsiteY6" fmla="*/ 3565479 h 4549747"/>
              <a:gd name="connsiteX7" fmla="*/ 11844593 w 12192000"/>
              <a:gd name="connsiteY7" fmla="*/ 3565476 h 4549747"/>
              <a:gd name="connsiteX8" fmla="*/ 12192000 w 12192000"/>
              <a:gd name="connsiteY8" fmla="*/ 3565476 h 4549747"/>
              <a:gd name="connsiteX9" fmla="*/ 12192000 w 12192000"/>
              <a:gd name="connsiteY9" fmla="*/ 4417168 h 4549747"/>
              <a:gd name="connsiteX10" fmla="*/ 12192000 w 12192000"/>
              <a:gd name="connsiteY10" fmla="*/ 4549747 h 4549747"/>
              <a:gd name="connsiteX11" fmla="*/ 0 w 12192000"/>
              <a:gd name="connsiteY11" fmla="*/ 4549747 h 4549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4549747">
                <a:moveTo>
                  <a:pt x="0" y="0"/>
                </a:moveTo>
                <a:lnTo>
                  <a:pt x="4679" y="0"/>
                </a:lnTo>
                <a:lnTo>
                  <a:pt x="18887" y="281361"/>
                </a:lnTo>
                <a:cubicBezTo>
                  <a:pt x="206220" y="2126001"/>
                  <a:pt x="1764077" y="3565479"/>
                  <a:pt x="3658142" y="3565479"/>
                </a:cubicBezTo>
                <a:lnTo>
                  <a:pt x="3758325" y="3562945"/>
                </a:lnTo>
                <a:lnTo>
                  <a:pt x="3758325" y="3565479"/>
                </a:lnTo>
                <a:lnTo>
                  <a:pt x="11844593" y="3565479"/>
                </a:lnTo>
                <a:lnTo>
                  <a:pt x="11844593" y="3565476"/>
                </a:lnTo>
                <a:lnTo>
                  <a:pt x="12192000" y="3565476"/>
                </a:lnTo>
                <a:lnTo>
                  <a:pt x="12192000" y="4417168"/>
                </a:lnTo>
                <a:lnTo>
                  <a:pt x="12192000" y="4549747"/>
                </a:lnTo>
                <a:lnTo>
                  <a:pt x="0" y="4549747"/>
                </a:lnTo>
                <a:close/>
              </a:path>
            </a:pathLst>
          </a:custGeom>
          <a:solidFill>
            <a:schemeClr val="accent2">
              <a:lumMod val="75000"/>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B5D37B-371C-B71A-39CE-D10BFB6DCE07}"/>
              </a:ext>
            </a:extLst>
          </p:cNvPr>
          <p:cNvSpPr>
            <a:spLocks noGrp="1"/>
          </p:cNvSpPr>
          <p:nvPr>
            <p:ph type="title"/>
          </p:nvPr>
        </p:nvSpPr>
        <p:spPr>
          <a:xfrm>
            <a:off x="609600" y="685800"/>
            <a:ext cx="3358776" cy="3886200"/>
          </a:xfrm>
        </p:spPr>
        <p:txBody>
          <a:bodyPr anchor="t">
            <a:normAutofit/>
          </a:bodyPr>
          <a:lstStyle/>
          <a:p>
            <a:r>
              <a:rPr lang="en-CA" sz="3400">
                <a:solidFill>
                  <a:srgbClr val="FFFFFF"/>
                </a:solidFill>
              </a:rPr>
              <a:t>Welcome to Starskate </a:t>
            </a:r>
            <a:br>
              <a:rPr lang="en-CA" sz="3400">
                <a:solidFill>
                  <a:srgbClr val="FFFFFF"/>
                </a:solidFill>
              </a:rPr>
            </a:br>
            <a:r>
              <a:rPr lang="en-CA" sz="3400">
                <a:solidFill>
                  <a:srgbClr val="FFFFFF"/>
                </a:solidFill>
              </a:rPr>
              <a:t>Jumpstart and Junior Programming</a:t>
            </a:r>
          </a:p>
        </p:txBody>
      </p:sp>
      <p:graphicFrame>
        <p:nvGraphicFramePr>
          <p:cNvPr id="5" name="Content Placeholder 2">
            <a:extLst>
              <a:ext uri="{FF2B5EF4-FFF2-40B4-BE49-F238E27FC236}">
                <a16:creationId xmlns:a16="http://schemas.microsoft.com/office/drawing/2014/main" id="{517F24B3-E844-633A-830A-AED27BBF9835}"/>
              </a:ext>
            </a:extLst>
          </p:cNvPr>
          <p:cNvGraphicFramePr>
            <a:graphicFrameLocks noGrp="1"/>
          </p:cNvGraphicFramePr>
          <p:nvPr>
            <p:ph idx="1"/>
            <p:extLst>
              <p:ext uri="{D42A27DB-BD31-4B8C-83A1-F6EECF244321}">
                <p14:modId xmlns:p14="http://schemas.microsoft.com/office/powerpoint/2010/main" val="4238086347"/>
              </p:ext>
            </p:extLst>
          </p:nvPr>
        </p:nvGraphicFramePr>
        <p:xfrm>
          <a:off x="5037984" y="591671"/>
          <a:ext cx="6544416" cy="4666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85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2B84E4-3649-482C-BD35-51CFD74FB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CE25BC1-2985-4214-A507-0A333899D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67201" cy="6858000"/>
          </a:xfrm>
          <a:custGeom>
            <a:avLst/>
            <a:gdLst>
              <a:gd name="connsiteX0" fmla="*/ 0 w 4267201"/>
              <a:gd name="connsiteY0" fmla="*/ 0 h 6858000"/>
              <a:gd name="connsiteX1" fmla="*/ 4267201 w 4267201"/>
              <a:gd name="connsiteY1" fmla="*/ 0 h 6858000"/>
              <a:gd name="connsiteX2" fmla="*/ 4267201 w 4267201"/>
              <a:gd name="connsiteY2" fmla="*/ 1397000 h 6858000"/>
              <a:gd name="connsiteX3" fmla="*/ 4267201 w 4267201"/>
              <a:gd name="connsiteY3" fmla="*/ 1600200 h 6858000"/>
              <a:gd name="connsiteX4" fmla="*/ 4267201 w 4267201"/>
              <a:gd name="connsiteY4" fmla="*/ 4205703 h 6858000"/>
              <a:gd name="connsiteX5" fmla="*/ 4265081 w 4267201"/>
              <a:gd name="connsiteY5" fmla="*/ 4250752 h 6858000"/>
              <a:gd name="connsiteX6" fmla="*/ 4265081 w 4267201"/>
              <a:gd name="connsiteY6" fmla="*/ 4276165 h 6858000"/>
              <a:gd name="connsiteX7" fmla="*/ 4263877 w 4267201"/>
              <a:gd name="connsiteY7" fmla="*/ 4276165 h 6858000"/>
              <a:gd name="connsiteX8" fmla="*/ 4258654 w 4267201"/>
              <a:gd name="connsiteY8" fmla="*/ 4386466 h 6858000"/>
              <a:gd name="connsiteX9" fmla="*/ 1819737 w 4267201"/>
              <a:gd name="connsiteY9" fmla="*/ 6840915 h 6858000"/>
              <a:gd name="connsiteX10" fmla="*/ 1553968 w 4267201"/>
              <a:gd name="connsiteY10" fmla="*/ 6854335 h 6858000"/>
              <a:gd name="connsiteX11" fmla="*/ 1553968 w 4267201"/>
              <a:gd name="connsiteY11" fmla="*/ 6858000 h 6858000"/>
              <a:gd name="connsiteX12" fmla="*/ 0 w 4267201"/>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7201" h="6858000">
                <a:moveTo>
                  <a:pt x="0" y="0"/>
                </a:moveTo>
                <a:lnTo>
                  <a:pt x="4267201" y="0"/>
                </a:lnTo>
                <a:lnTo>
                  <a:pt x="4267201" y="1397000"/>
                </a:lnTo>
                <a:lnTo>
                  <a:pt x="4267201" y="1600200"/>
                </a:lnTo>
                <a:lnTo>
                  <a:pt x="4267201" y="4205703"/>
                </a:lnTo>
                <a:lnTo>
                  <a:pt x="4265081" y="4250752"/>
                </a:lnTo>
                <a:lnTo>
                  <a:pt x="4265081" y="4276165"/>
                </a:lnTo>
                <a:lnTo>
                  <a:pt x="4263877" y="4276165"/>
                </a:lnTo>
                <a:lnTo>
                  <a:pt x="4258654" y="4386466"/>
                </a:lnTo>
                <a:cubicBezTo>
                  <a:pt x="4135569" y="5679631"/>
                  <a:pt x="3110552" y="6709825"/>
                  <a:pt x="1819737" y="6840915"/>
                </a:cubicBezTo>
                <a:lnTo>
                  <a:pt x="1553968" y="6854335"/>
                </a:lnTo>
                <a:lnTo>
                  <a:pt x="155396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5F04A5C-6715-4359-A8D6-200E88C29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08254"/>
            <a:ext cx="12192000" cy="4549747"/>
          </a:xfrm>
          <a:custGeom>
            <a:avLst/>
            <a:gdLst>
              <a:gd name="connsiteX0" fmla="*/ 0 w 12192000"/>
              <a:gd name="connsiteY0" fmla="*/ 0 h 4549747"/>
              <a:gd name="connsiteX1" fmla="*/ 4679 w 12192000"/>
              <a:gd name="connsiteY1" fmla="*/ 0 h 4549747"/>
              <a:gd name="connsiteX2" fmla="*/ 18887 w 12192000"/>
              <a:gd name="connsiteY2" fmla="*/ 281361 h 4549747"/>
              <a:gd name="connsiteX3" fmla="*/ 3658142 w 12192000"/>
              <a:gd name="connsiteY3" fmla="*/ 3565479 h 4549747"/>
              <a:gd name="connsiteX4" fmla="*/ 3758325 w 12192000"/>
              <a:gd name="connsiteY4" fmla="*/ 3562945 h 4549747"/>
              <a:gd name="connsiteX5" fmla="*/ 3758325 w 12192000"/>
              <a:gd name="connsiteY5" fmla="*/ 3565479 h 4549747"/>
              <a:gd name="connsiteX6" fmla="*/ 11844593 w 12192000"/>
              <a:gd name="connsiteY6" fmla="*/ 3565479 h 4549747"/>
              <a:gd name="connsiteX7" fmla="*/ 11844593 w 12192000"/>
              <a:gd name="connsiteY7" fmla="*/ 3565476 h 4549747"/>
              <a:gd name="connsiteX8" fmla="*/ 12192000 w 12192000"/>
              <a:gd name="connsiteY8" fmla="*/ 3565476 h 4549747"/>
              <a:gd name="connsiteX9" fmla="*/ 12192000 w 12192000"/>
              <a:gd name="connsiteY9" fmla="*/ 4417168 h 4549747"/>
              <a:gd name="connsiteX10" fmla="*/ 12192000 w 12192000"/>
              <a:gd name="connsiteY10" fmla="*/ 4549747 h 4549747"/>
              <a:gd name="connsiteX11" fmla="*/ 0 w 12192000"/>
              <a:gd name="connsiteY11" fmla="*/ 4549747 h 4549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4549747">
                <a:moveTo>
                  <a:pt x="0" y="0"/>
                </a:moveTo>
                <a:lnTo>
                  <a:pt x="4679" y="0"/>
                </a:lnTo>
                <a:lnTo>
                  <a:pt x="18887" y="281361"/>
                </a:lnTo>
                <a:cubicBezTo>
                  <a:pt x="206220" y="2126001"/>
                  <a:pt x="1764077" y="3565479"/>
                  <a:pt x="3658142" y="3565479"/>
                </a:cubicBezTo>
                <a:lnTo>
                  <a:pt x="3758325" y="3562945"/>
                </a:lnTo>
                <a:lnTo>
                  <a:pt x="3758325" y="3565479"/>
                </a:lnTo>
                <a:lnTo>
                  <a:pt x="11844593" y="3565479"/>
                </a:lnTo>
                <a:lnTo>
                  <a:pt x="11844593" y="3565476"/>
                </a:lnTo>
                <a:lnTo>
                  <a:pt x="12192000" y="3565476"/>
                </a:lnTo>
                <a:lnTo>
                  <a:pt x="12192000" y="4417168"/>
                </a:lnTo>
                <a:lnTo>
                  <a:pt x="12192000" y="4549747"/>
                </a:lnTo>
                <a:lnTo>
                  <a:pt x="0" y="4549747"/>
                </a:lnTo>
                <a:close/>
              </a:path>
            </a:pathLst>
          </a:custGeom>
          <a:solidFill>
            <a:schemeClr val="accent2">
              <a:lumMod val="75000"/>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C6FA9B-0A68-2B29-F6E0-8C0A1724EAC7}"/>
              </a:ext>
            </a:extLst>
          </p:cNvPr>
          <p:cNvSpPr>
            <a:spLocks noGrp="1"/>
          </p:cNvSpPr>
          <p:nvPr>
            <p:ph type="title"/>
          </p:nvPr>
        </p:nvSpPr>
        <p:spPr>
          <a:xfrm>
            <a:off x="609600" y="685800"/>
            <a:ext cx="3358776" cy="3886200"/>
          </a:xfrm>
        </p:spPr>
        <p:txBody>
          <a:bodyPr anchor="t">
            <a:normAutofit/>
          </a:bodyPr>
          <a:lstStyle/>
          <a:p>
            <a:r>
              <a:rPr lang="en-CA">
                <a:solidFill>
                  <a:srgbClr val="FFFFFF"/>
                </a:solidFill>
              </a:rPr>
              <a:t>Assessments</a:t>
            </a:r>
          </a:p>
        </p:txBody>
      </p:sp>
      <p:graphicFrame>
        <p:nvGraphicFramePr>
          <p:cNvPr id="5" name="Content Placeholder 2">
            <a:extLst>
              <a:ext uri="{FF2B5EF4-FFF2-40B4-BE49-F238E27FC236}">
                <a16:creationId xmlns:a16="http://schemas.microsoft.com/office/drawing/2014/main" id="{7B0E74B8-F436-3509-513E-8B03C4D3B34B}"/>
              </a:ext>
            </a:extLst>
          </p:cNvPr>
          <p:cNvGraphicFramePr>
            <a:graphicFrameLocks noGrp="1"/>
          </p:cNvGraphicFramePr>
          <p:nvPr>
            <p:ph idx="1"/>
            <p:extLst>
              <p:ext uri="{D42A27DB-BD31-4B8C-83A1-F6EECF244321}">
                <p14:modId xmlns:p14="http://schemas.microsoft.com/office/powerpoint/2010/main" val="1464954459"/>
              </p:ext>
            </p:extLst>
          </p:nvPr>
        </p:nvGraphicFramePr>
        <p:xfrm>
          <a:off x="5037984" y="591671"/>
          <a:ext cx="6544416" cy="4666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704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C2B84E4-3649-482C-BD35-51CFD74FB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E25BC1-2985-4214-A507-0A333899D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67201" cy="6858000"/>
          </a:xfrm>
          <a:custGeom>
            <a:avLst/>
            <a:gdLst>
              <a:gd name="connsiteX0" fmla="*/ 0 w 4267201"/>
              <a:gd name="connsiteY0" fmla="*/ 0 h 6858000"/>
              <a:gd name="connsiteX1" fmla="*/ 4267201 w 4267201"/>
              <a:gd name="connsiteY1" fmla="*/ 0 h 6858000"/>
              <a:gd name="connsiteX2" fmla="*/ 4267201 w 4267201"/>
              <a:gd name="connsiteY2" fmla="*/ 1397000 h 6858000"/>
              <a:gd name="connsiteX3" fmla="*/ 4267201 w 4267201"/>
              <a:gd name="connsiteY3" fmla="*/ 1600200 h 6858000"/>
              <a:gd name="connsiteX4" fmla="*/ 4267201 w 4267201"/>
              <a:gd name="connsiteY4" fmla="*/ 4205703 h 6858000"/>
              <a:gd name="connsiteX5" fmla="*/ 4265081 w 4267201"/>
              <a:gd name="connsiteY5" fmla="*/ 4250752 h 6858000"/>
              <a:gd name="connsiteX6" fmla="*/ 4265081 w 4267201"/>
              <a:gd name="connsiteY6" fmla="*/ 4276165 h 6858000"/>
              <a:gd name="connsiteX7" fmla="*/ 4263877 w 4267201"/>
              <a:gd name="connsiteY7" fmla="*/ 4276165 h 6858000"/>
              <a:gd name="connsiteX8" fmla="*/ 4258654 w 4267201"/>
              <a:gd name="connsiteY8" fmla="*/ 4386466 h 6858000"/>
              <a:gd name="connsiteX9" fmla="*/ 1819737 w 4267201"/>
              <a:gd name="connsiteY9" fmla="*/ 6840915 h 6858000"/>
              <a:gd name="connsiteX10" fmla="*/ 1553968 w 4267201"/>
              <a:gd name="connsiteY10" fmla="*/ 6854335 h 6858000"/>
              <a:gd name="connsiteX11" fmla="*/ 1553968 w 4267201"/>
              <a:gd name="connsiteY11" fmla="*/ 6858000 h 6858000"/>
              <a:gd name="connsiteX12" fmla="*/ 0 w 4267201"/>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7201" h="6858000">
                <a:moveTo>
                  <a:pt x="0" y="0"/>
                </a:moveTo>
                <a:lnTo>
                  <a:pt x="4267201" y="0"/>
                </a:lnTo>
                <a:lnTo>
                  <a:pt x="4267201" y="1397000"/>
                </a:lnTo>
                <a:lnTo>
                  <a:pt x="4267201" y="1600200"/>
                </a:lnTo>
                <a:lnTo>
                  <a:pt x="4267201" y="4205703"/>
                </a:lnTo>
                <a:lnTo>
                  <a:pt x="4265081" y="4250752"/>
                </a:lnTo>
                <a:lnTo>
                  <a:pt x="4265081" y="4276165"/>
                </a:lnTo>
                <a:lnTo>
                  <a:pt x="4263877" y="4276165"/>
                </a:lnTo>
                <a:lnTo>
                  <a:pt x="4258654" y="4386466"/>
                </a:lnTo>
                <a:cubicBezTo>
                  <a:pt x="4135569" y="5679631"/>
                  <a:pt x="3110552" y="6709825"/>
                  <a:pt x="1819737" y="6840915"/>
                </a:cubicBezTo>
                <a:lnTo>
                  <a:pt x="1553968" y="6854335"/>
                </a:lnTo>
                <a:lnTo>
                  <a:pt x="155396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5F04A5C-6715-4359-A8D6-200E88C29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08254"/>
            <a:ext cx="12192000" cy="4549747"/>
          </a:xfrm>
          <a:custGeom>
            <a:avLst/>
            <a:gdLst>
              <a:gd name="connsiteX0" fmla="*/ 0 w 12192000"/>
              <a:gd name="connsiteY0" fmla="*/ 0 h 4549747"/>
              <a:gd name="connsiteX1" fmla="*/ 4679 w 12192000"/>
              <a:gd name="connsiteY1" fmla="*/ 0 h 4549747"/>
              <a:gd name="connsiteX2" fmla="*/ 18887 w 12192000"/>
              <a:gd name="connsiteY2" fmla="*/ 281361 h 4549747"/>
              <a:gd name="connsiteX3" fmla="*/ 3658142 w 12192000"/>
              <a:gd name="connsiteY3" fmla="*/ 3565479 h 4549747"/>
              <a:gd name="connsiteX4" fmla="*/ 3758325 w 12192000"/>
              <a:gd name="connsiteY4" fmla="*/ 3562945 h 4549747"/>
              <a:gd name="connsiteX5" fmla="*/ 3758325 w 12192000"/>
              <a:gd name="connsiteY5" fmla="*/ 3565479 h 4549747"/>
              <a:gd name="connsiteX6" fmla="*/ 11844593 w 12192000"/>
              <a:gd name="connsiteY6" fmla="*/ 3565479 h 4549747"/>
              <a:gd name="connsiteX7" fmla="*/ 11844593 w 12192000"/>
              <a:gd name="connsiteY7" fmla="*/ 3565476 h 4549747"/>
              <a:gd name="connsiteX8" fmla="*/ 12192000 w 12192000"/>
              <a:gd name="connsiteY8" fmla="*/ 3565476 h 4549747"/>
              <a:gd name="connsiteX9" fmla="*/ 12192000 w 12192000"/>
              <a:gd name="connsiteY9" fmla="*/ 4417168 h 4549747"/>
              <a:gd name="connsiteX10" fmla="*/ 12192000 w 12192000"/>
              <a:gd name="connsiteY10" fmla="*/ 4549747 h 4549747"/>
              <a:gd name="connsiteX11" fmla="*/ 0 w 12192000"/>
              <a:gd name="connsiteY11" fmla="*/ 4549747 h 4549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4549747">
                <a:moveTo>
                  <a:pt x="0" y="0"/>
                </a:moveTo>
                <a:lnTo>
                  <a:pt x="4679" y="0"/>
                </a:lnTo>
                <a:lnTo>
                  <a:pt x="18887" y="281361"/>
                </a:lnTo>
                <a:cubicBezTo>
                  <a:pt x="206220" y="2126001"/>
                  <a:pt x="1764077" y="3565479"/>
                  <a:pt x="3658142" y="3565479"/>
                </a:cubicBezTo>
                <a:lnTo>
                  <a:pt x="3758325" y="3562945"/>
                </a:lnTo>
                <a:lnTo>
                  <a:pt x="3758325" y="3565479"/>
                </a:lnTo>
                <a:lnTo>
                  <a:pt x="11844593" y="3565479"/>
                </a:lnTo>
                <a:lnTo>
                  <a:pt x="11844593" y="3565476"/>
                </a:lnTo>
                <a:lnTo>
                  <a:pt x="12192000" y="3565476"/>
                </a:lnTo>
                <a:lnTo>
                  <a:pt x="12192000" y="4417168"/>
                </a:lnTo>
                <a:lnTo>
                  <a:pt x="12192000" y="4549747"/>
                </a:lnTo>
                <a:lnTo>
                  <a:pt x="0" y="4549747"/>
                </a:lnTo>
                <a:close/>
              </a:path>
            </a:pathLst>
          </a:custGeom>
          <a:solidFill>
            <a:schemeClr val="accent2">
              <a:lumMod val="75000"/>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A56278-4FEF-CACE-7E6C-84CF3350D74E}"/>
              </a:ext>
            </a:extLst>
          </p:cNvPr>
          <p:cNvSpPr>
            <a:spLocks noGrp="1"/>
          </p:cNvSpPr>
          <p:nvPr>
            <p:ph type="title"/>
          </p:nvPr>
        </p:nvSpPr>
        <p:spPr>
          <a:xfrm>
            <a:off x="609600" y="685800"/>
            <a:ext cx="3358776" cy="3886200"/>
          </a:xfrm>
        </p:spPr>
        <p:txBody>
          <a:bodyPr anchor="t">
            <a:normAutofit/>
          </a:bodyPr>
          <a:lstStyle/>
          <a:p>
            <a:r>
              <a:rPr lang="en-CA">
                <a:solidFill>
                  <a:srgbClr val="FFFFFF"/>
                </a:solidFill>
              </a:rPr>
              <a:t>Events</a:t>
            </a:r>
          </a:p>
        </p:txBody>
      </p:sp>
      <p:graphicFrame>
        <p:nvGraphicFramePr>
          <p:cNvPr id="18" name="Content Placeholder 2">
            <a:extLst>
              <a:ext uri="{FF2B5EF4-FFF2-40B4-BE49-F238E27FC236}">
                <a16:creationId xmlns:a16="http://schemas.microsoft.com/office/drawing/2014/main" id="{10E0F239-0309-FB5C-9E5C-B1A86C1FF25F}"/>
              </a:ext>
            </a:extLst>
          </p:cNvPr>
          <p:cNvGraphicFramePr>
            <a:graphicFrameLocks noGrp="1"/>
          </p:cNvGraphicFramePr>
          <p:nvPr>
            <p:ph idx="1"/>
            <p:extLst>
              <p:ext uri="{D42A27DB-BD31-4B8C-83A1-F6EECF244321}">
                <p14:modId xmlns:p14="http://schemas.microsoft.com/office/powerpoint/2010/main" val="1793760093"/>
              </p:ext>
            </p:extLst>
          </p:nvPr>
        </p:nvGraphicFramePr>
        <p:xfrm>
          <a:off x="5037984" y="591671"/>
          <a:ext cx="6544416" cy="4666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793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74EBBD-8E06-4E83-B0A2-75BB23875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0CCE1B-689A-4430-B79E-977B226F31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DDC33EC-086D-4551-A7B9-520718C13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1741" y="3249454"/>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CE6E1EF9-BCA8-4087-A0A6-3B1D576DE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83790" y="3249455"/>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35F46DE-21C3-C673-5D64-72563190E2B4}"/>
              </a:ext>
            </a:extLst>
          </p:cNvPr>
          <p:cNvSpPr>
            <a:spLocks noGrp="1"/>
          </p:cNvSpPr>
          <p:nvPr>
            <p:ph type="title"/>
          </p:nvPr>
        </p:nvSpPr>
        <p:spPr>
          <a:xfrm>
            <a:off x="609601" y="685799"/>
            <a:ext cx="3075296" cy="4572001"/>
          </a:xfrm>
        </p:spPr>
        <p:txBody>
          <a:bodyPr anchor="t">
            <a:normAutofit/>
          </a:bodyPr>
          <a:lstStyle/>
          <a:p>
            <a:r>
              <a:rPr lang="en-CA">
                <a:solidFill>
                  <a:srgbClr val="FFFFFF"/>
                </a:solidFill>
              </a:rPr>
              <a:t>Events for Juniors</a:t>
            </a:r>
          </a:p>
        </p:txBody>
      </p:sp>
      <p:sp>
        <p:nvSpPr>
          <p:cNvPr id="3" name="Content Placeholder 2">
            <a:extLst>
              <a:ext uri="{FF2B5EF4-FFF2-40B4-BE49-F238E27FC236}">
                <a16:creationId xmlns:a16="http://schemas.microsoft.com/office/drawing/2014/main" id="{B7A74CF1-560D-A01A-2F1E-2AFE9D9E3551}"/>
              </a:ext>
            </a:extLst>
          </p:cNvPr>
          <p:cNvSpPr>
            <a:spLocks noGrp="1"/>
          </p:cNvSpPr>
          <p:nvPr>
            <p:ph idx="1"/>
          </p:nvPr>
        </p:nvSpPr>
        <p:spPr>
          <a:xfrm>
            <a:off x="5181600" y="685800"/>
            <a:ext cx="6096000" cy="5491163"/>
          </a:xfrm>
        </p:spPr>
        <p:txBody>
          <a:bodyPr>
            <a:normAutofit/>
          </a:bodyPr>
          <a:lstStyle/>
          <a:p>
            <a:pPr>
              <a:lnSpc>
                <a:spcPct val="110000"/>
              </a:lnSpc>
            </a:pPr>
            <a:r>
              <a:rPr lang="en-CA" sz="1100" b="1"/>
              <a:t>Your first event is the  2023 PEI Star 1 – 4 Fall Competition on November 25th</a:t>
            </a:r>
          </a:p>
          <a:p>
            <a:pPr lvl="1">
              <a:lnSpc>
                <a:spcPct val="110000"/>
              </a:lnSpc>
            </a:pPr>
            <a:r>
              <a:rPr lang="en-CA" sz="1100"/>
              <a:t>This is an important event and took a lot to finally have a Fall Competition here on the island, so we encourage all to attend and enjoy the experience.</a:t>
            </a:r>
          </a:p>
          <a:p>
            <a:pPr lvl="1">
              <a:lnSpc>
                <a:spcPct val="110000"/>
              </a:lnSpc>
            </a:pPr>
            <a:r>
              <a:rPr lang="en-CA" sz="1100"/>
              <a:t>Registration opens on October 18</a:t>
            </a:r>
            <a:r>
              <a:rPr lang="en-CA" sz="1100" baseline="30000"/>
              <a:t>th</a:t>
            </a:r>
            <a:r>
              <a:rPr lang="en-CA" sz="1100"/>
              <a:t>. We encourage all to register early as it may fill very quickly.</a:t>
            </a:r>
          </a:p>
          <a:p>
            <a:pPr lvl="1">
              <a:lnSpc>
                <a:spcPct val="110000"/>
              </a:lnSpc>
            </a:pPr>
            <a:r>
              <a:rPr lang="en-CA" sz="1100"/>
              <a:t>Coaches will advise you as to the level your skater should enter be it STAR 1 or STAR 2.</a:t>
            </a:r>
          </a:p>
          <a:p>
            <a:pPr lvl="1">
              <a:lnSpc>
                <a:spcPct val="110000"/>
              </a:lnSpc>
            </a:pPr>
            <a:r>
              <a:rPr lang="en-CA" sz="1100"/>
              <a:t>For new skaters at the </a:t>
            </a:r>
            <a:r>
              <a:rPr lang="en-CA" sz="1100" err="1"/>
              <a:t>Starskate</a:t>
            </a:r>
            <a:r>
              <a:rPr lang="en-CA" sz="1100"/>
              <a:t> level, STAR 1 is very similar to a club merit event but on a larger scale with other skaters across the island at the event.  Skaters are not ranked at these levels. They all get official’s feedback and a bronze, silver or gold rating. Star 2’s skate a solo. There are also team and synchro events offered.</a:t>
            </a:r>
          </a:p>
          <a:p>
            <a:pPr lvl="1">
              <a:lnSpc>
                <a:spcPct val="110000"/>
              </a:lnSpc>
            </a:pPr>
            <a:r>
              <a:rPr lang="en-CA" sz="1100"/>
              <a:t>Please read the announcement ahead of the opening date. Got to Skate Canada PEI for details at </a:t>
            </a:r>
            <a:r>
              <a:rPr lang="en-CA" sz="1100">
                <a:hlinkClick r:id="rId2"/>
              </a:rPr>
              <a:t>https://www.skatecanadapei.ca/</a:t>
            </a:r>
            <a:r>
              <a:rPr lang="en-CA" sz="1100"/>
              <a:t>  </a:t>
            </a:r>
          </a:p>
          <a:p>
            <a:pPr>
              <a:lnSpc>
                <a:spcPct val="110000"/>
              </a:lnSpc>
            </a:pPr>
            <a:r>
              <a:rPr lang="en-CA" sz="1100"/>
              <a:t>In February will be the 2024 PEI ADL STAR 1 - 3 Championships</a:t>
            </a:r>
          </a:p>
          <a:p>
            <a:pPr>
              <a:lnSpc>
                <a:spcPct val="110000"/>
              </a:lnSpc>
            </a:pPr>
            <a:r>
              <a:rPr lang="en-CA" sz="1100"/>
              <a:t>Other competitions are offered off-island and skaters can enter any “invitational event”. *talk to your coach first</a:t>
            </a:r>
          </a:p>
          <a:p>
            <a:pPr>
              <a:lnSpc>
                <a:spcPct val="110000"/>
              </a:lnSpc>
            </a:pPr>
            <a:r>
              <a:rPr lang="en-CA" sz="1100"/>
              <a:t>The Club will pay $100 funding towards one off-island event if you choose to go to one of these events.</a:t>
            </a:r>
          </a:p>
          <a:p>
            <a:pPr>
              <a:lnSpc>
                <a:spcPct val="110000"/>
              </a:lnSpc>
            </a:pPr>
            <a:r>
              <a:rPr lang="en-CA" sz="1100"/>
              <a:t>Competitions can be found on our </a:t>
            </a:r>
            <a:r>
              <a:rPr lang="en-CA" sz="1100" b="1"/>
              <a:t>Links-Gotta See It  </a:t>
            </a:r>
            <a:r>
              <a:rPr lang="en-CA" sz="1100"/>
              <a:t>tab on our main menu bar, use the drop-down menu to go to events &amp; competitions.</a:t>
            </a:r>
          </a:p>
          <a:p>
            <a:pPr>
              <a:lnSpc>
                <a:spcPct val="110000"/>
              </a:lnSpc>
            </a:pPr>
            <a:endParaRPr lang="en-CA" sz="1100"/>
          </a:p>
        </p:txBody>
      </p:sp>
    </p:spTree>
    <p:extLst>
      <p:ext uri="{BB962C8B-B14F-4D97-AF65-F5344CB8AC3E}">
        <p14:creationId xmlns:p14="http://schemas.microsoft.com/office/powerpoint/2010/main" val="373244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0FF25AD-0F94-41DA-B0CB-8FDC642B7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914EEE2-91CA-464B-AC64-5479DB513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850C165-81F9-4CBC-87CA-3E6EBEA63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5C1A212B-431A-4929-AA76-34A688D35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F728488-C587-032C-D020-F8D935A8A2E5}"/>
              </a:ext>
            </a:extLst>
          </p:cNvPr>
          <p:cNvSpPr>
            <a:spLocks noGrp="1"/>
          </p:cNvSpPr>
          <p:nvPr>
            <p:ph type="title"/>
          </p:nvPr>
        </p:nvSpPr>
        <p:spPr>
          <a:xfrm>
            <a:off x="914401" y="430307"/>
            <a:ext cx="9914859" cy="1371600"/>
          </a:xfrm>
        </p:spPr>
        <p:txBody>
          <a:bodyPr>
            <a:normAutofit/>
          </a:bodyPr>
          <a:lstStyle/>
          <a:p>
            <a:r>
              <a:rPr lang="en-CA">
                <a:solidFill>
                  <a:srgbClr val="FFFFFF"/>
                </a:solidFill>
              </a:rPr>
              <a:t>Competition Hosts</a:t>
            </a:r>
          </a:p>
        </p:txBody>
      </p:sp>
      <p:sp>
        <p:nvSpPr>
          <p:cNvPr id="3" name="Content Placeholder 2">
            <a:extLst>
              <a:ext uri="{FF2B5EF4-FFF2-40B4-BE49-F238E27FC236}">
                <a16:creationId xmlns:a16="http://schemas.microsoft.com/office/drawing/2014/main" id="{E1CD2FFD-767B-5A26-6EDE-9EFEDA52315E}"/>
              </a:ext>
            </a:extLst>
          </p:cNvPr>
          <p:cNvSpPr>
            <a:spLocks noGrp="1"/>
          </p:cNvSpPr>
          <p:nvPr>
            <p:ph idx="1"/>
          </p:nvPr>
        </p:nvSpPr>
        <p:spPr>
          <a:xfrm>
            <a:off x="914400" y="2810001"/>
            <a:ext cx="9753600" cy="3366961"/>
          </a:xfrm>
        </p:spPr>
        <p:txBody>
          <a:bodyPr>
            <a:normAutofit/>
          </a:bodyPr>
          <a:lstStyle/>
          <a:p>
            <a:pPr>
              <a:lnSpc>
                <a:spcPct val="110000"/>
              </a:lnSpc>
            </a:pPr>
            <a:r>
              <a:rPr lang="en-CA" sz="1700"/>
              <a:t>Sherwood Parkdale Skating Club is part of the Island Skating Academy for programs in the off-season.</a:t>
            </a:r>
          </a:p>
          <a:p>
            <a:pPr>
              <a:lnSpc>
                <a:spcPct val="110000"/>
              </a:lnSpc>
            </a:pPr>
            <a:r>
              <a:rPr lang="en-CA" sz="1700"/>
              <a:t>We will be hosting the 2023 PEI STAR 1- 4 Fall Competition as well as the 2024 </a:t>
            </a:r>
            <a:r>
              <a:rPr lang="en-CA" sz="1700" err="1"/>
              <a:t>Starskate</a:t>
            </a:r>
            <a:r>
              <a:rPr lang="en-CA" sz="1700"/>
              <a:t> and Synchro Championships with Skate Canada PEI.</a:t>
            </a:r>
          </a:p>
          <a:p>
            <a:pPr>
              <a:lnSpc>
                <a:spcPct val="110000"/>
              </a:lnSpc>
            </a:pPr>
            <a:r>
              <a:rPr lang="en-CA" sz="1700"/>
              <a:t>For the Fall Competition we have more responsibilities and duties to cover as volunteers.</a:t>
            </a:r>
          </a:p>
          <a:p>
            <a:pPr>
              <a:lnSpc>
                <a:spcPct val="110000"/>
              </a:lnSpc>
            </a:pPr>
            <a:r>
              <a:rPr lang="en-CA" sz="1700"/>
              <a:t>Doreen Pippy is SPSC’s Event Coordinator and will be the lead for our club along with Laurie Godfrey (for ISA &amp;the PEI Section) and a CSC representative.</a:t>
            </a:r>
          </a:p>
          <a:p>
            <a:pPr>
              <a:lnSpc>
                <a:spcPct val="110000"/>
              </a:lnSpc>
            </a:pPr>
            <a:r>
              <a:rPr lang="en-CA" sz="1700"/>
              <a:t>Doreen has information for our members for areas of help and volunteer hours for the event.</a:t>
            </a:r>
          </a:p>
          <a:p>
            <a:pPr>
              <a:lnSpc>
                <a:spcPct val="110000"/>
              </a:lnSpc>
            </a:pPr>
            <a:r>
              <a:rPr lang="en-CA" sz="1700"/>
              <a:t>We kindly thank you ahead of time for your consideration and generosity.</a:t>
            </a:r>
          </a:p>
        </p:txBody>
      </p:sp>
    </p:spTree>
    <p:extLst>
      <p:ext uri="{BB962C8B-B14F-4D97-AF65-F5344CB8AC3E}">
        <p14:creationId xmlns:p14="http://schemas.microsoft.com/office/powerpoint/2010/main" val="28703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69DB5D3-4B63-4FD1-BA37-8EBACA587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5650669-C083-4D8C-BC61-0EE74F1CC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214C731-4700-4E5F-92C1-54F9C83FB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F646A77-1965-0B0F-09F2-533543406064}"/>
              </a:ext>
            </a:extLst>
          </p:cNvPr>
          <p:cNvSpPr>
            <a:spLocks noGrp="1"/>
          </p:cNvSpPr>
          <p:nvPr>
            <p:ph type="title"/>
          </p:nvPr>
        </p:nvSpPr>
        <p:spPr>
          <a:xfrm>
            <a:off x="609600" y="685800"/>
            <a:ext cx="2952465" cy="5486400"/>
          </a:xfrm>
        </p:spPr>
        <p:txBody>
          <a:bodyPr anchor="ctr">
            <a:normAutofit/>
          </a:bodyPr>
          <a:lstStyle/>
          <a:p>
            <a:r>
              <a:rPr lang="en-CA">
                <a:solidFill>
                  <a:srgbClr val="FFFFFF"/>
                </a:solidFill>
              </a:rPr>
              <a:t>Synchro</a:t>
            </a:r>
          </a:p>
        </p:txBody>
      </p:sp>
      <p:sp useBgFill="1">
        <p:nvSpPr>
          <p:cNvPr id="25" name="Freeform: Shape 24">
            <a:extLst>
              <a:ext uri="{FF2B5EF4-FFF2-40B4-BE49-F238E27FC236}">
                <a16:creationId xmlns:a16="http://schemas.microsoft.com/office/drawing/2014/main" id="{26C151D7-1FA6-4D02-9CDD-5C3205DB2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Content Placeholder 2">
            <a:extLst>
              <a:ext uri="{FF2B5EF4-FFF2-40B4-BE49-F238E27FC236}">
                <a16:creationId xmlns:a16="http://schemas.microsoft.com/office/drawing/2014/main" id="{BA83780E-CDE5-120D-7136-09C618A1AF8B}"/>
              </a:ext>
            </a:extLst>
          </p:cNvPr>
          <p:cNvSpPr>
            <a:spLocks noGrp="1"/>
          </p:cNvSpPr>
          <p:nvPr>
            <p:ph idx="1"/>
          </p:nvPr>
        </p:nvSpPr>
        <p:spPr>
          <a:xfrm>
            <a:off x="5181600" y="685800"/>
            <a:ext cx="6096000" cy="5491163"/>
          </a:xfrm>
        </p:spPr>
        <p:txBody>
          <a:bodyPr anchor="ctr">
            <a:normAutofit/>
          </a:bodyPr>
          <a:lstStyle/>
          <a:p>
            <a:r>
              <a:rPr lang="en-CA" sz="1700"/>
              <a:t>All Jumpstart, Juniors and Intermediate Skaters are encouraged to take part in Synchro</a:t>
            </a:r>
          </a:p>
          <a:p>
            <a:r>
              <a:rPr lang="en-CA" sz="1700"/>
              <a:t>As part of the Skate Canada curriculum, this session is an excellent opportunity to develop skating skills</a:t>
            </a:r>
          </a:p>
          <a:p>
            <a:r>
              <a:rPr lang="en-CA" sz="1700"/>
              <a:t>For the skater’s this is a great opportunity to engage in a team environment</a:t>
            </a:r>
          </a:p>
          <a:p>
            <a:r>
              <a:rPr lang="en-CA" sz="1700"/>
              <a:t>The cost is $175 total with a </a:t>
            </a:r>
            <a:r>
              <a:rPr lang="en-CA" sz="1700" err="1"/>
              <a:t>Starskate</a:t>
            </a:r>
            <a:r>
              <a:rPr lang="en-CA" sz="1700"/>
              <a:t> Registration or $29 a month on installments. </a:t>
            </a:r>
          </a:p>
          <a:p>
            <a:pPr lvl="1"/>
            <a:r>
              <a:rPr lang="en-CA" sz="1700"/>
              <a:t>This includes ice time, coaching, off-ice classes, competition registration fees</a:t>
            </a:r>
          </a:p>
          <a:p>
            <a:pPr lvl="1"/>
            <a:r>
              <a:rPr lang="en-CA" sz="1700"/>
              <a:t>Skaters will also receive a free </a:t>
            </a:r>
            <a:r>
              <a:rPr lang="en-CA" sz="1700" err="1"/>
              <a:t>Sychro</a:t>
            </a:r>
            <a:r>
              <a:rPr lang="en-CA" sz="1700"/>
              <a:t> Jacket *if sufficient participants for a team</a:t>
            </a:r>
          </a:p>
          <a:p>
            <a:pPr lvl="1"/>
            <a:r>
              <a:rPr lang="en-CA" sz="1700"/>
              <a:t>Toonie Days in September and popcorn sales at events goes into our Synchro fund to help off-set costs </a:t>
            </a:r>
          </a:p>
          <a:p>
            <a:pPr marL="0" indent="0">
              <a:buNone/>
            </a:pPr>
            <a:endParaRPr lang="en-CA" sz="1700"/>
          </a:p>
        </p:txBody>
      </p:sp>
    </p:spTree>
    <p:extLst>
      <p:ext uri="{BB962C8B-B14F-4D97-AF65-F5344CB8AC3E}">
        <p14:creationId xmlns:p14="http://schemas.microsoft.com/office/powerpoint/2010/main" val="382457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DB9D-DFD2-EDA7-447C-44C35D1C9976}"/>
              </a:ext>
            </a:extLst>
          </p:cNvPr>
          <p:cNvSpPr>
            <a:spLocks noGrp="1"/>
          </p:cNvSpPr>
          <p:nvPr>
            <p:ph type="title"/>
          </p:nvPr>
        </p:nvSpPr>
        <p:spPr/>
        <p:txBody>
          <a:bodyPr/>
          <a:lstStyle/>
          <a:p>
            <a:r>
              <a:rPr lang="en-CA" dirty="0"/>
              <a:t>Healthy Kids! Active Kids! Fundraiser</a:t>
            </a:r>
          </a:p>
        </p:txBody>
      </p:sp>
      <p:sp>
        <p:nvSpPr>
          <p:cNvPr id="3" name="Content Placeholder 2">
            <a:extLst>
              <a:ext uri="{FF2B5EF4-FFF2-40B4-BE49-F238E27FC236}">
                <a16:creationId xmlns:a16="http://schemas.microsoft.com/office/drawing/2014/main" id="{497A4CA8-CBEE-D499-5C78-9258AC2E7A0F}"/>
              </a:ext>
            </a:extLst>
          </p:cNvPr>
          <p:cNvSpPr>
            <a:spLocks noGrp="1"/>
          </p:cNvSpPr>
          <p:nvPr>
            <p:ph idx="1"/>
          </p:nvPr>
        </p:nvSpPr>
        <p:spPr/>
        <p:txBody>
          <a:bodyPr>
            <a:normAutofit/>
          </a:bodyPr>
          <a:lstStyle/>
          <a:p>
            <a:r>
              <a:rPr lang="en-CA" dirty="0"/>
              <a:t>This season the fundraiser is a “surf and turf” with items from </a:t>
            </a:r>
            <a:r>
              <a:rPr lang="en-CA" dirty="0" err="1"/>
              <a:t>Steerman’s</a:t>
            </a:r>
            <a:r>
              <a:rPr lang="en-CA" dirty="0"/>
              <a:t> Quality Meats and mussels from PEI Aqua Farms.</a:t>
            </a:r>
          </a:p>
          <a:p>
            <a:r>
              <a:rPr lang="en-CA" dirty="0"/>
              <a:t>We have been hit hard with increased operating expenses from all areas this season </a:t>
            </a:r>
            <a:r>
              <a:rPr lang="en-CA" dirty="0" err="1"/>
              <a:t>ie</a:t>
            </a:r>
            <a:r>
              <a:rPr lang="en-CA" dirty="0"/>
              <a:t> ice costs, insurance, coaching, supplies </a:t>
            </a:r>
            <a:r>
              <a:rPr lang="en-CA" dirty="0" err="1"/>
              <a:t>etc</a:t>
            </a:r>
            <a:r>
              <a:rPr lang="en-CA" dirty="0"/>
              <a:t> and we DO NOT want to pass these increases off to you by further increases to registration fees.  Sports are expensive enough for families and we would rather put food on your tables than increase fees.</a:t>
            </a:r>
          </a:p>
          <a:p>
            <a:r>
              <a:rPr lang="en-CA" dirty="0"/>
              <a:t>If you want to fill your freezers and you purchase more than 10 items, you will receive a credit on your personal account as well as helping the club overall.</a:t>
            </a:r>
          </a:p>
          <a:p>
            <a:r>
              <a:rPr lang="en-CA" dirty="0"/>
              <a:t>Extra order forms are available. We will also email out a copy for printing or using digitally.</a:t>
            </a:r>
          </a:p>
        </p:txBody>
      </p:sp>
    </p:spTree>
    <p:extLst>
      <p:ext uri="{BB962C8B-B14F-4D97-AF65-F5344CB8AC3E}">
        <p14:creationId xmlns:p14="http://schemas.microsoft.com/office/powerpoint/2010/main" val="15367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9CA6CC-C9DF-440F-BE30-1167A921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82D7C3-4329-485C-9C81-FB5BA3FA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8146" y="0"/>
            <a:ext cx="7643854"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38354-7754-369E-C16A-A8170F099AFC}"/>
              </a:ext>
            </a:extLst>
          </p:cNvPr>
          <p:cNvSpPr>
            <a:spLocks noGrp="1"/>
          </p:cNvSpPr>
          <p:nvPr>
            <p:ph type="title"/>
          </p:nvPr>
        </p:nvSpPr>
        <p:spPr>
          <a:xfrm>
            <a:off x="5963479" y="596393"/>
            <a:ext cx="5618922" cy="1542507"/>
          </a:xfrm>
        </p:spPr>
        <p:txBody>
          <a:bodyPr>
            <a:normAutofit/>
          </a:bodyPr>
          <a:lstStyle/>
          <a:p>
            <a:r>
              <a:rPr lang="en-CA">
                <a:solidFill>
                  <a:srgbClr val="FFFFFF"/>
                </a:solidFill>
              </a:rPr>
              <a:t>Reminders</a:t>
            </a:r>
          </a:p>
        </p:txBody>
      </p:sp>
      <p:pic>
        <p:nvPicPr>
          <p:cNvPr id="5" name="Picture 4" descr="Empty calendar with pencil">
            <a:extLst>
              <a:ext uri="{FF2B5EF4-FFF2-40B4-BE49-F238E27FC236}">
                <a16:creationId xmlns:a16="http://schemas.microsoft.com/office/drawing/2014/main" id="{DDAE7301-98D8-610E-77B1-12343D22C45A}"/>
              </a:ext>
            </a:extLst>
          </p:cNvPr>
          <p:cNvPicPr>
            <a:picLocks noChangeAspect="1"/>
          </p:cNvPicPr>
          <p:nvPr/>
        </p:nvPicPr>
        <p:blipFill rotWithShape="1">
          <a:blip r:embed="rId2"/>
          <a:srcRect l="49568" r="-2" b="-2"/>
          <a:stretch/>
        </p:blipFill>
        <p:spPr>
          <a:xfrm>
            <a:off x="20" y="5379"/>
            <a:ext cx="5181578" cy="6858000"/>
          </a:xfrm>
          <a:prstGeom prst="rect">
            <a:avLst/>
          </a:prstGeom>
        </p:spPr>
      </p:pic>
      <p:sp>
        <p:nvSpPr>
          <p:cNvPr id="3" name="Content Placeholder 2">
            <a:extLst>
              <a:ext uri="{FF2B5EF4-FFF2-40B4-BE49-F238E27FC236}">
                <a16:creationId xmlns:a16="http://schemas.microsoft.com/office/drawing/2014/main" id="{A5798024-126D-0F77-441D-01A60C32BF27}"/>
              </a:ext>
            </a:extLst>
          </p:cNvPr>
          <p:cNvSpPr>
            <a:spLocks noGrp="1"/>
          </p:cNvSpPr>
          <p:nvPr>
            <p:ph idx="1"/>
          </p:nvPr>
        </p:nvSpPr>
        <p:spPr>
          <a:xfrm>
            <a:off x="5963478" y="2138901"/>
            <a:ext cx="5618922" cy="4033299"/>
          </a:xfrm>
        </p:spPr>
        <p:txBody>
          <a:bodyPr>
            <a:normAutofit/>
          </a:bodyPr>
          <a:lstStyle/>
          <a:p>
            <a:r>
              <a:rPr lang="en-CA" b="1">
                <a:solidFill>
                  <a:srgbClr val="FFFFFF"/>
                </a:solidFill>
              </a:rPr>
              <a:t>THE CALENDAR tab </a:t>
            </a:r>
            <a:r>
              <a:rPr lang="en-CA">
                <a:solidFill>
                  <a:srgbClr val="FFFFFF"/>
                </a:solidFill>
              </a:rPr>
              <a:t>in your account </a:t>
            </a:r>
          </a:p>
          <a:p>
            <a:pPr lvl="1"/>
            <a:r>
              <a:rPr lang="en-CA">
                <a:solidFill>
                  <a:srgbClr val="FFFFFF"/>
                </a:solidFill>
              </a:rPr>
              <a:t>will show all your registered skating days, events etc. </a:t>
            </a:r>
          </a:p>
          <a:p>
            <a:pPr lvl="1"/>
            <a:r>
              <a:rPr lang="en-CA">
                <a:solidFill>
                  <a:srgbClr val="FFFFFF"/>
                </a:solidFill>
              </a:rPr>
              <a:t>This is the best “go-to”.  It the event of any changes, it will show here first.</a:t>
            </a:r>
          </a:p>
          <a:p>
            <a:r>
              <a:rPr lang="en-CA">
                <a:solidFill>
                  <a:srgbClr val="FFFFFF"/>
                </a:solidFill>
              </a:rPr>
              <a:t>Off-ice classes are included in your registration and an important part of a skater’s training.  If possible ,please bring a yoga mat, skipping rope, running shoes and a water bottle. A “spinner” is also very useful.</a:t>
            </a:r>
          </a:p>
          <a:p>
            <a:pPr marL="0" indent="0">
              <a:buNone/>
            </a:pPr>
            <a:endParaRPr lang="en-CA">
              <a:solidFill>
                <a:srgbClr val="FFFFFF"/>
              </a:solidFill>
            </a:endParaRPr>
          </a:p>
          <a:p>
            <a:endParaRPr lang="en-CA">
              <a:solidFill>
                <a:srgbClr val="FFFFFF"/>
              </a:solidFill>
            </a:endParaRPr>
          </a:p>
        </p:txBody>
      </p:sp>
      <p:sp>
        <p:nvSpPr>
          <p:cNvPr id="13" name="Freeform: Shape 12">
            <a:extLst>
              <a:ext uri="{FF2B5EF4-FFF2-40B4-BE49-F238E27FC236}">
                <a16:creationId xmlns:a16="http://schemas.microsoft.com/office/drawing/2014/main" id="{B4A844BD-14AA-428F-A577-AF00BC37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5E57564-AF5B-45C2-9B42-165C77BE8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495831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otalTime>259</TotalTime>
  <Words>1157</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Nova Light</vt:lpstr>
      <vt:lpstr>Elephant</vt:lpstr>
      <vt:lpstr>ModOverlayVTI</vt:lpstr>
      <vt:lpstr>JUMPSTART &amp; JUNIOR PARENT MEETING</vt:lpstr>
      <vt:lpstr>Welcome to Starskate  Jumpstart and Junior Programming</vt:lpstr>
      <vt:lpstr>Assessments</vt:lpstr>
      <vt:lpstr>Events</vt:lpstr>
      <vt:lpstr>Events for Juniors</vt:lpstr>
      <vt:lpstr>Competition Hosts</vt:lpstr>
      <vt:lpstr>Synchro</vt:lpstr>
      <vt:lpstr>Healthy Kids! Active Kids! Fundraiser</vt:lpstr>
      <vt:lpstr>Reminders</vt:lpstr>
      <vt:lpstr>Club Apparel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CANSKATE PARENT MEETING</dc:title>
  <dc:creator>Laurie Godfrey</dc:creator>
  <cp:lastModifiedBy>Laurie Godfrey</cp:lastModifiedBy>
  <cp:revision>7</cp:revision>
  <dcterms:created xsi:type="dcterms:W3CDTF">2023-10-02T10:22:05Z</dcterms:created>
  <dcterms:modified xsi:type="dcterms:W3CDTF">2023-10-03T23:17:43Z</dcterms:modified>
</cp:coreProperties>
</file>